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59"/>
  </p:notesMasterIdLst>
  <p:handoutMasterIdLst>
    <p:handoutMasterId r:id="rId60"/>
  </p:handoutMasterIdLst>
  <p:sldIdLst>
    <p:sldId id="488" r:id="rId2"/>
    <p:sldId id="569" r:id="rId3"/>
    <p:sldId id="560" r:id="rId4"/>
    <p:sldId id="575" r:id="rId5"/>
    <p:sldId id="513" r:id="rId6"/>
    <p:sldId id="576" r:id="rId7"/>
    <p:sldId id="574" r:id="rId8"/>
    <p:sldId id="514" r:id="rId9"/>
    <p:sldId id="559" r:id="rId10"/>
    <p:sldId id="577" r:id="rId11"/>
    <p:sldId id="580" r:id="rId12"/>
    <p:sldId id="587" r:id="rId13"/>
    <p:sldId id="521" r:id="rId14"/>
    <p:sldId id="553" r:id="rId15"/>
    <p:sldId id="581" r:id="rId16"/>
    <p:sldId id="578" r:id="rId17"/>
    <p:sldId id="522" r:id="rId18"/>
    <p:sldId id="523" r:id="rId19"/>
    <p:sldId id="524" r:id="rId20"/>
    <p:sldId id="571" r:id="rId21"/>
    <p:sldId id="525" r:id="rId22"/>
    <p:sldId id="582" r:id="rId23"/>
    <p:sldId id="588" r:id="rId24"/>
    <p:sldId id="579" r:id="rId25"/>
    <p:sldId id="527" r:id="rId26"/>
    <p:sldId id="589" r:id="rId27"/>
    <p:sldId id="529" r:id="rId28"/>
    <p:sldId id="583" r:id="rId29"/>
    <p:sldId id="561" r:id="rId30"/>
    <p:sldId id="572" r:id="rId31"/>
    <p:sldId id="584" r:id="rId32"/>
    <p:sldId id="590" r:id="rId33"/>
    <p:sldId id="563" r:id="rId34"/>
    <p:sldId id="564" r:id="rId35"/>
    <p:sldId id="565" r:id="rId36"/>
    <p:sldId id="585" r:id="rId37"/>
    <p:sldId id="591" r:id="rId38"/>
    <p:sldId id="586" r:id="rId39"/>
    <p:sldId id="592" r:id="rId40"/>
    <p:sldId id="593" r:id="rId41"/>
    <p:sldId id="570" r:id="rId42"/>
    <p:sldId id="531" r:id="rId43"/>
    <p:sldId id="533" r:id="rId44"/>
    <p:sldId id="558" r:id="rId45"/>
    <p:sldId id="556" r:id="rId46"/>
    <p:sldId id="573" r:id="rId47"/>
    <p:sldId id="532" r:id="rId48"/>
    <p:sldId id="515" r:id="rId49"/>
    <p:sldId id="554" r:id="rId50"/>
    <p:sldId id="519" r:id="rId51"/>
    <p:sldId id="520" r:id="rId52"/>
    <p:sldId id="530" r:id="rId53"/>
    <p:sldId id="534" r:id="rId54"/>
    <p:sldId id="535" r:id="rId55"/>
    <p:sldId id="536" r:id="rId56"/>
    <p:sldId id="537" r:id="rId57"/>
    <p:sldId id="555" r:id="rId58"/>
  </p:sldIdLst>
  <p:sldSz cx="12192000" cy="6858000"/>
  <p:notesSz cx="7315200" cy="9601200"/>
  <p:custDataLst>
    <p:tags r:id="rId6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5" autoAdjust="0"/>
    <p:restoredTop sz="82500" autoAdjust="0"/>
  </p:normalViewPr>
  <p:slideViewPr>
    <p:cSldViewPr>
      <p:cViewPr varScale="1">
        <p:scale>
          <a:sx n="58" d="100"/>
          <a:sy n="58" d="100"/>
        </p:scale>
        <p:origin x="96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Demo: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</a:t>
            </a:r>
            <a:r>
              <a:rPr lang="en-US" baseline="0" dirty="0" err="1" smtClean="0"/>
              <a:t>constraint.jar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constraint.exe</a:t>
            </a:r>
            <a:r>
              <a:rPr lang="en-US" baseline="0" dirty="0" smtClean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 is just showing the n-queens applet as</a:t>
            </a:r>
            <a:r>
              <a:rPr lang="en-US" baseline="0" dirty="0" smtClean="0"/>
              <a:t> illustration of constraint graph, but later in lecture we’ll interact with the applet.</a:t>
            </a:r>
          </a:p>
          <a:p>
            <a:r>
              <a:rPr lang="en-US" dirty="0" err="1" smtClean="0"/>
              <a:t>aispace.org</a:t>
            </a:r>
            <a:r>
              <a:rPr lang="en-US" dirty="0" smtClean="0"/>
              <a:t> will have the latest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28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demos.html</a:t>
            </a:r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Complex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MRV </a:t>
            </a:r>
          </a:p>
          <a:p>
            <a:r>
              <a:rPr lang="en-US" baseline="0" dirty="0" smtClean="0"/>
              <a:t>Filtering = Forward Checking</a:t>
            </a:r>
          </a:p>
          <a:p>
            <a:endParaRPr lang="en-US" baseline="0" dirty="0" smtClean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 smtClean="0"/>
          </a:p>
          <a:p>
            <a:r>
              <a:rPr lang="en-US" baseline="0" dirty="0" smtClean="0"/>
              <a:t>Note: need a bigger problem to illustrate relevance of </a:t>
            </a:r>
            <a:r>
              <a:rPr lang="en-US" baseline="0" dirty="0" err="1" smtClean="0"/>
              <a:t>backtracking+AC+MRV+MCV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77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the n-queens demo is used later as a demo; at this stage in lecture</a:t>
            </a:r>
            <a:r>
              <a:rPr lang="en-US" baseline="0" dirty="0" smtClean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6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13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42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05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Naïve Search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None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2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20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Auto-consistency (note</a:t>
            </a:r>
            <a:r>
              <a:rPr lang="en-US" baseline="0" dirty="0" smtClean="0"/>
              <a:t> initially nothing gets deleted/pruned since there are consistent options for all constraints for initial variable domains)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71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</a:p>
          <a:p>
            <a:endParaRPr lang="en-US" dirty="0" smtClean="0"/>
          </a:p>
          <a:p>
            <a:r>
              <a:rPr lang="en-US" dirty="0" smtClean="0"/>
              <a:t>CS188 </a:t>
            </a:r>
            <a:r>
              <a:rPr lang="en-US" dirty="0" err="1" smtClean="0"/>
              <a:t>javascript</a:t>
            </a:r>
            <a:r>
              <a:rPr lang="en-US" dirty="0" smtClean="0"/>
              <a:t> demos -&gt; source -&gt; exercises -&gt; </a:t>
            </a:r>
            <a:r>
              <a:rPr lang="en-US" dirty="0" err="1" smtClean="0"/>
              <a:t>csps</a:t>
            </a:r>
            <a:r>
              <a:rPr lang="en-US" dirty="0" smtClean="0"/>
              <a:t> -&gt; CSPs demos -&gt; CSPs </a:t>
            </a:r>
            <a:r>
              <a:rPr lang="en-US" dirty="0" err="1" smtClean="0"/>
              <a:t>demos.html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Settings:</a:t>
            </a:r>
          </a:p>
          <a:p>
            <a:r>
              <a:rPr lang="en-US" dirty="0" smtClean="0"/>
              <a:t>Graph =</a:t>
            </a:r>
            <a:r>
              <a:rPr lang="en-US" baseline="0" dirty="0" smtClean="0"/>
              <a:t> Complex</a:t>
            </a:r>
          </a:p>
          <a:p>
            <a:r>
              <a:rPr lang="en-US" baseline="0" dirty="0" smtClean="0"/>
              <a:t>Algorithm = Backtracking</a:t>
            </a:r>
          </a:p>
          <a:p>
            <a:r>
              <a:rPr lang="en-US" baseline="0" dirty="0" smtClean="0"/>
              <a:t>Ordering = None</a:t>
            </a:r>
          </a:p>
          <a:p>
            <a:r>
              <a:rPr lang="en-US" baseline="0" dirty="0" smtClean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1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5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3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25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24.xml"/><Relationship Id="rId9" Type="http://schemas.openxmlformats.org/officeDocument/2006/relationships/image" Target="../media/image31.wmf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0.xml"/><Relationship Id="rId7" Type="http://schemas.openxmlformats.org/officeDocument/2006/relationships/image" Target="../media/image69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31.xml"/><Relationship Id="rId9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tags" Target="../tags/tag4.xml"/><Relationship Id="rId7" Type="http://schemas.openxmlformats.org/officeDocument/2006/relationships/image" Target="../media/image5.wmf"/><Relationship Id="rId12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6.xml"/><Relationship Id="rId10" Type="http://schemas.openxmlformats.org/officeDocument/2006/relationships/image" Target="../media/image8.png"/><Relationship Id="rId4" Type="http://schemas.openxmlformats.org/officeDocument/2006/relationships/tags" Target="../tags/tag5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tags" Target="../tags/tag9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tags" Target="../tags/tag11.xml"/><Relationship Id="rId10" Type="http://schemas.openxmlformats.org/officeDocument/2006/relationships/image" Target="../media/image15.png"/><Relationship Id="rId4" Type="http://schemas.openxmlformats.org/officeDocument/2006/relationships/tags" Target="../tags/tag10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tags" Target="../tags/tag1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9.png"/><Relationship Id="rId5" Type="http://schemas.openxmlformats.org/officeDocument/2006/relationships/tags" Target="../tags/tag16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6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646237"/>
            <a:ext cx="9448800" cy="4525963"/>
          </a:xfrm>
        </p:spPr>
        <p:txBody>
          <a:bodyPr/>
          <a:lstStyle/>
          <a:p>
            <a:pPr>
              <a:lnSpc>
                <a:spcPct val="125000"/>
              </a:lnSpc>
            </a:pP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5029200" y="6400801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) -- 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-queens]</a:t>
            </a:r>
          </a:p>
        </p:txBody>
      </p:sp>
    </p:spTree>
    <p:extLst>
      <p:ext uri="{BB962C8B-B14F-4D97-AF65-F5344CB8AC3E}">
        <p14:creationId xmlns:p14="http://schemas.microsoft.com/office/powerpoint/2010/main" val="130245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 of Demo N-Queens</a:t>
            </a:r>
            <a:endParaRPr lang="en-US" dirty="0"/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3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Variables: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Domains: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Constraints:</a:t>
            </a:r>
          </a:p>
          <a:p>
            <a:pPr eaLnBrk="1" hangingPunct="1"/>
            <a:endParaRPr lang="en-US" sz="2800" dirty="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4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59"/>
            <a:ext cx="1703294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4" y="3238501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1" y="5021263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89" y="4344989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C:\Users\Dan\Dropbox\Office\CS 188\Ketrina Art\CSPs\Cryptarithmetic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458200" y="1295400"/>
            <a:ext cx="3378200" cy="2185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1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80" lvl="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91" indent="-34289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8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8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6"/>
            <a:ext cx="2823398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5" y="3784005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6" y="4718446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4" y="5175646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701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Varieties of CSPs and Constraints</a:t>
            </a:r>
          </a:p>
        </p:txBody>
      </p:sp>
      <p:pic>
        <p:nvPicPr>
          <p:cNvPr id="8" name="Picture 2" descr="C:\Users\Dan\Dropbox\Office\CS 188\Ketrina Art\CSPs\Constrai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1600"/>
            <a:ext cx="7316459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 smtClean="0"/>
              <a:t>Size </a:t>
            </a:r>
            <a:r>
              <a:rPr lang="en-US" sz="2000" i="1" dirty="0" smtClean="0">
                <a:latin typeface="Times New Roman" pitchFamily="18" charset="0"/>
              </a:rPr>
              <a:t>d</a:t>
            </a:r>
            <a:r>
              <a:rPr lang="en-US" sz="1900" dirty="0" smtClean="0"/>
              <a:t> means </a:t>
            </a:r>
            <a:r>
              <a:rPr lang="en-US" sz="2000" dirty="0" smtClean="0">
                <a:latin typeface="Times New Roman" pitchFamily="18" charset="0"/>
              </a:rPr>
              <a:t>O(</a:t>
            </a:r>
            <a:r>
              <a:rPr lang="en-US" sz="2000" i="1" dirty="0" err="1" smtClean="0">
                <a:latin typeface="Times New Roman" pitchFamily="18" charset="0"/>
              </a:rPr>
              <a:t>d</a:t>
            </a:r>
            <a:r>
              <a:rPr lang="en-US" sz="2000" i="1" baseline="30000" dirty="0" err="1" smtClean="0">
                <a:latin typeface="Times New Roman" pitchFamily="18" charset="0"/>
              </a:rPr>
              <a:t>n</a:t>
            </a:r>
            <a:r>
              <a:rPr lang="en-US" sz="2000" dirty="0" smtClean="0">
                <a:latin typeface="Times New Roman" pitchFamily="18" charset="0"/>
              </a:rPr>
              <a:t>)</a:t>
            </a:r>
            <a:r>
              <a:rPr lang="en-US" sz="1900" dirty="0" smtClean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 smtClean="0"/>
              <a:t>E.g., Boolean CSPs, including Boolean </a:t>
            </a:r>
            <a:r>
              <a:rPr lang="en-US" sz="1900" dirty="0" err="1" smtClean="0"/>
              <a:t>satisfiability</a:t>
            </a:r>
            <a:r>
              <a:rPr lang="en-US" sz="1900" dirty="0" smtClean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 smtClean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 smtClean="0"/>
              <a:t>Linear constraints solvable, nonlinear </a:t>
            </a:r>
            <a:r>
              <a:rPr lang="en-US" sz="1900" dirty="0" err="1" smtClean="0"/>
              <a:t>undecidable</a:t>
            </a:r>
            <a:endParaRPr lang="en-US" sz="19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Linear constraints solvable in polynomial time by LP methods (see cs170 for a bit of this theory)</a:t>
            </a:r>
          </a:p>
        </p:txBody>
      </p:sp>
      <p:pic>
        <p:nvPicPr>
          <p:cNvPr id="5122" name="Picture 2" descr="C:\Users\Dan\Dropbox\Office\CS 188\Ketrina Art\CSPs\Domains.png"/>
          <p:cNvPicPr>
            <a:picLocks noChangeAspect="1" noChangeArrowheads="1"/>
          </p:cNvPicPr>
          <p:nvPr/>
        </p:nvPicPr>
        <p:blipFill>
          <a:blip r:embed="rId2" cstate="print"/>
          <a:srcRect r="67721"/>
          <a:stretch>
            <a:fillRect/>
          </a:stretch>
        </p:blipFill>
        <p:spPr bwMode="auto">
          <a:xfrm>
            <a:off x="8686800" y="1364304"/>
            <a:ext cx="2819400" cy="2369496"/>
          </a:xfrm>
          <a:prstGeom prst="rect">
            <a:avLst/>
          </a:prstGeom>
          <a:noFill/>
        </p:spPr>
      </p:pic>
      <p:pic>
        <p:nvPicPr>
          <p:cNvPr id="6" name="Picture 2" descr="C:\Users\Dan\Dropbox\Office\CS 188\Ketrina Art\CSPs\Domains.png"/>
          <p:cNvPicPr>
            <a:picLocks noChangeAspect="1" noChangeArrowheads="1"/>
          </p:cNvPicPr>
          <p:nvPr/>
        </p:nvPicPr>
        <p:blipFill>
          <a:blip r:embed="rId2" cstate="print"/>
          <a:srcRect l="66619"/>
          <a:stretch>
            <a:fillRect/>
          </a:stretch>
        </p:blipFill>
        <p:spPr bwMode="auto">
          <a:xfrm>
            <a:off x="8534400" y="3802704"/>
            <a:ext cx="2915629" cy="2369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smtClean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 smtClean="0"/>
              <a:t>	   e.g., </a:t>
            </a:r>
            <a:r>
              <a:rPr lang="en-US" sz="1900" dirty="0" err="1" smtClean="0"/>
              <a:t>cryptarithmetic</a:t>
            </a:r>
            <a:r>
              <a:rPr lang="en-US" sz="1900" dirty="0" smtClean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Often </a:t>
            </a:r>
            <a:r>
              <a:rPr lang="en-US" sz="1900" dirty="0" err="1" smtClean="0"/>
              <a:t>representable</a:t>
            </a:r>
            <a:r>
              <a:rPr lang="en-US" sz="1900" dirty="0" smtClean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(We’ll ignore these until we get to </a:t>
            </a:r>
            <a:r>
              <a:rPr lang="en-US" sz="1900" dirty="0" err="1" smtClean="0"/>
              <a:t>Bayes</a:t>
            </a:r>
            <a:r>
              <a:rPr lang="en-US" sz="1900" dirty="0" smtClean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 smtClean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 smtClean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3" y="2617786"/>
            <a:ext cx="1665614" cy="277894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0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 descr="C:\Users\Dan\Dropbox\Office\CS 188\Ketrina Art\CSPs\Constraint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520" y="1447800"/>
            <a:ext cx="495268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Scheduling problems: e.g., when can we all meet?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Timetabling </a:t>
            </a:r>
            <a:r>
              <a:rPr lang="en-US" sz="2400" dirty="0" smtClean="0"/>
              <a:t>problems: e.g., which class is offered when and where?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Hardware </a:t>
            </a:r>
            <a:r>
              <a:rPr lang="en-US" sz="2400" dirty="0" smtClean="0"/>
              <a:t>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Many real-world problems involve real-valued variables…</a:t>
            </a:r>
          </a:p>
        </p:txBody>
      </p:sp>
      <p:pic>
        <p:nvPicPr>
          <p:cNvPr id="17410" name="Picture 2" descr="C:\Users\Dan\Dropbox\Office\CS 188\Ketrina Art\CSPs\RealCSPs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2936898"/>
            <a:ext cx="6248400" cy="27781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 smtClean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608938"/>
            <a:ext cx="12192000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Dan </a:t>
            </a:r>
            <a:r>
              <a:rPr lang="en-US" dirty="0" smtClean="0"/>
              <a:t>Klein, Pieter </a:t>
            </a:r>
            <a:r>
              <a:rPr lang="en-US" dirty="0" err="1" smtClean="0"/>
              <a:t>Abbeel</a:t>
            </a:r>
            <a:endParaRPr lang="en-US" dirty="0" smtClean="0"/>
          </a:p>
          <a:p>
            <a:pPr algn="ctr">
              <a:spcBef>
                <a:spcPct val="50000"/>
              </a:spcBef>
            </a:pPr>
            <a:r>
              <a:rPr lang="en-US" dirty="0" smtClean="0"/>
              <a:t>University of California, Berkeley</a:t>
            </a:r>
            <a:endParaRPr lang="en-US" dirty="0"/>
          </a:p>
        </p:txBody>
      </p:sp>
      <p:pic>
        <p:nvPicPr>
          <p:cNvPr id="9219" name="Picture 3" descr="C:\Users\Dan\Dropbox\Office\CS 188\Ketrina Art\CSPs\Lecture4-CSPs-noshadow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6181"/>
          <a:stretch>
            <a:fillRect/>
          </a:stretch>
        </p:blipFill>
        <p:spPr bwMode="auto">
          <a:xfrm>
            <a:off x="3124200" y="1676400"/>
            <a:ext cx="5743476" cy="3809518"/>
          </a:xfrm>
          <a:prstGeom prst="rect">
            <a:avLst/>
          </a:prstGeom>
          <a:noFill/>
        </p:spPr>
      </p:pic>
      <p:pic>
        <p:nvPicPr>
          <p:cNvPr id="10" name="Picture 3" descr="C:\Users\Dan\Dropbox\Office\CS 188\Ketrina Art\CSPs\Lecture4-CSPs-noshadow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59"/>
          <a:stretch>
            <a:fillRect/>
          </a:stretch>
        </p:blipFill>
        <p:spPr bwMode="auto">
          <a:xfrm flipH="1">
            <a:off x="9879608" y="1981200"/>
            <a:ext cx="2312391" cy="34782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CSPs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C:\Users\Dan\Dropbox\Office\CS 188\Ketrina Art\CSPs\CSPsSe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5613" y="1524000"/>
            <a:ext cx="8866187" cy="462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pic>
        <p:nvPicPr>
          <p:cNvPr id="13316" name="Picture 4" descr="C:\Users\Dan\Dropbox\Office\CS 188\Ketrina Art\CSPs\ConstraintChe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00800" y="1544637"/>
            <a:ext cx="5359577" cy="4170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coloring --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341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Coloring -- DFS</a:t>
            </a:r>
            <a:endParaRPr lang="en-US" dirty="0"/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7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pic>
        <p:nvPicPr>
          <p:cNvPr id="12291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1752600"/>
            <a:ext cx="7315200" cy="4278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I.e. consider only values which do not conflict </a:t>
            </a:r>
            <a:r>
              <a:rPr lang="en-US" sz="2000" dirty="0" smtClean="0"/>
              <a:t>with previous </a:t>
            </a:r>
            <a:r>
              <a:rPr lang="en-US" sz="2000" dirty="0" smtClean="0"/>
              <a:t>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 smtClean="0"/>
              <a:t>	is called </a:t>
            </a:r>
            <a:r>
              <a:rPr lang="en-US" sz="2400" i="1" dirty="0" smtClean="0"/>
              <a:t>backtracking search </a:t>
            </a:r>
            <a:r>
              <a:rPr lang="en-US" sz="2400" dirty="0" smtClean="0"/>
              <a:t>(not the best name)</a:t>
            </a:r>
            <a:endParaRPr lang="en-US" sz="2400" i="1" dirty="0" smtClean="0"/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Can solve n-queens for n </a:t>
            </a:r>
            <a:r>
              <a:rPr lang="en-US" sz="2400" dirty="0" smtClean="0">
                <a:sym typeface="Symbol" pitchFamily="18" charset="2"/>
              </a:rPr>
              <a:t></a:t>
            </a:r>
            <a:r>
              <a:rPr lang="en-US" sz="2400" dirty="0" smtClean="0"/>
              <a:t> 25</a:t>
            </a:r>
          </a:p>
        </p:txBody>
      </p:sp>
      <p:pic>
        <p:nvPicPr>
          <p:cNvPr id="12291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3962400"/>
            <a:ext cx="4572000" cy="2673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Coloring – Backtracking</a:t>
            </a:r>
            <a:endParaRPr lang="en-US" dirty="0"/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5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0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0" y="1474413"/>
            <a:ext cx="3846420" cy="204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8" y="1474413"/>
            <a:ext cx="4534647" cy="336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1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C:\Users\Dan\Dropbox\Office\CS 188\Ketrina Art\CSPs\Backtracking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3962400"/>
            <a:ext cx="4572000" cy="2673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coloring -- backtracking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5847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General-purpose ideas give huge gains in speed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Ordering:</a:t>
            </a:r>
          </a:p>
          <a:p>
            <a:pPr lvl="1" eaLnBrk="1" hangingPunct="1"/>
            <a:r>
              <a:rPr lang="en-US" sz="2400" dirty="0" smtClean="0"/>
              <a:t>Which variable should be assigned next?</a:t>
            </a:r>
          </a:p>
          <a:p>
            <a:pPr lvl="1" eaLnBrk="1" hangingPunct="1"/>
            <a:r>
              <a:rPr lang="en-US" sz="2400" dirty="0" smtClean="0"/>
              <a:t>In what order should its values be tried?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Filtering: Can we detect inevitable failure early?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Structure: Can we exploit the problem structure?</a:t>
            </a:r>
          </a:p>
          <a:p>
            <a:pPr lvl="1" eaLnBrk="1" hangingPunct="1"/>
            <a:endParaRPr lang="en-US" sz="2400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 l="50625" t="52500" r="2500" b="2500"/>
          <a:stretch>
            <a:fillRect/>
          </a:stretch>
        </p:blipFill>
        <p:spPr bwMode="auto">
          <a:xfrm>
            <a:off x="7924800" y="1828800"/>
            <a:ext cx="4114800" cy="296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 smtClean="0"/>
          </a:p>
          <a:p>
            <a:pPr eaLnBrk="1" hangingPunct="1"/>
            <a:r>
              <a:rPr lang="en-US" sz="2400" dirty="0" smtClean="0"/>
              <a:t>Planning: sequences of actions</a:t>
            </a:r>
          </a:p>
          <a:p>
            <a:pPr lvl="1" eaLnBrk="1" hangingPunct="1"/>
            <a:r>
              <a:rPr lang="en-US" sz="2000" dirty="0" smtClean="0"/>
              <a:t>The path to the goal is the important thing</a:t>
            </a:r>
          </a:p>
          <a:p>
            <a:pPr lvl="1" eaLnBrk="1" hangingPunct="1"/>
            <a:r>
              <a:rPr lang="en-US" sz="2000" dirty="0" smtClean="0"/>
              <a:t>Paths have various costs, depths</a:t>
            </a:r>
          </a:p>
          <a:p>
            <a:pPr lvl="1" eaLnBrk="1" hangingPunct="1"/>
            <a:r>
              <a:rPr lang="en-US" sz="2000" dirty="0" smtClean="0"/>
              <a:t>Heuristics give problem-specific guidance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Identification: assignments to variables</a:t>
            </a:r>
          </a:p>
          <a:p>
            <a:pPr lvl="1" eaLnBrk="1" hangingPunct="1"/>
            <a:r>
              <a:rPr lang="en-US" sz="2000" dirty="0" smtClean="0"/>
              <a:t>The goal itself is important, not the path</a:t>
            </a:r>
          </a:p>
          <a:p>
            <a:pPr lvl="1" eaLnBrk="1" hangingPunct="1"/>
            <a:r>
              <a:rPr lang="en-US" sz="2000" dirty="0" smtClean="0"/>
              <a:t>All paths at the same depth (for some formulations)</a:t>
            </a:r>
          </a:p>
          <a:p>
            <a:pPr lvl="1" eaLnBrk="1" hangingPunct="1"/>
            <a:r>
              <a:rPr lang="en-US" sz="2000" dirty="0" smtClean="0"/>
              <a:t>CSPs are </a:t>
            </a:r>
            <a:r>
              <a:rPr lang="en-US" sz="2000" dirty="0" smtClean="0"/>
              <a:t>a specialized class of identification </a:t>
            </a:r>
            <a:r>
              <a:rPr lang="en-US" sz="2000" dirty="0" smtClean="0"/>
              <a:t>problems</a:t>
            </a:r>
          </a:p>
        </p:txBody>
      </p:sp>
      <p:pic>
        <p:nvPicPr>
          <p:cNvPr id="11266" name="Picture 2" descr="C:\Users\Dan\Dropbox\Office\CS 188\Ketrina Art\CSPs\IdentificationVsPlanning.png"/>
          <p:cNvPicPr>
            <a:picLocks noChangeAspect="1" noChangeArrowheads="1"/>
          </p:cNvPicPr>
          <p:nvPr/>
        </p:nvPicPr>
        <p:blipFill>
          <a:blip r:embed="rId2" cstate="print"/>
          <a:srcRect r="52500" b="34000"/>
          <a:stretch>
            <a:fillRect/>
          </a:stretch>
        </p:blipFill>
        <p:spPr bwMode="auto">
          <a:xfrm>
            <a:off x="7620000" y="3809999"/>
            <a:ext cx="3071092" cy="2667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7162800" y="1981200"/>
            <a:ext cx="3352800" cy="2209800"/>
            <a:chOff x="7467600" y="4343400"/>
            <a:chExt cx="3352800" cy="2209800"/>
          </a:xfrm>
        </p:grpSpPr>
        <p:pic>
          <p:nvPicPr>
            <p:cNvPr id="6" name="Picture 2" descr="C:\Users\Dan\Dropbox\Office\CS 188\Ketrina Art\CSPs\IdentificationVsPlanni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000" t="42000"/>
            <a:stretch>
              <a:fillRect/>
            </a:stretch>
          </p:blipFill>
          <p:spPr bwMode="auto">
            <a:xfrm>
              <a:off x="7467600" y="4343400"/>
              <a:ext cx="3352800" cy="2209800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7467600" y="4343400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Dan\Dropbox\Office\CS 188\Ketrina Art\CSPs\Filter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237412" cy="4057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forward checking]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30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Forward Checking</a:t>
            </a:r>
            <a:endParaRPr lang="en-US" sz="3600" dirty="0"/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88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 smtClean="0"/>
              <a:t>Constraint propagation: </a:t>
            </a:r>
            <a:r>
              <a:rPr lang="en-US" sz="2400" dirty="0" smtClean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0"/>
            <a:ext cx="6373906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2" y="3146752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0" y="3257550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0" y="2994352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0" y="3402105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0" y="3639812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An arc X </a:t>
            </a:r>
            <a:r>
              <a:rPr lang="en-US" sz="2400" dirty="0" smtClean="0">
                <a:sym typeface="Symbol" pitchFamily="18" charset="2"/>
              </a:rPr>
              <a:t> </a:t>
            </a:r>
            <a:r>
              <a:rPr lang="en-US" sz="2400" dirty="0" smtClean="0"/>
              <a:t>Y is </a:t>
            </a:r>
            <a:r>
              <a:rPr lang="en-US" sz="2400" dirty="0" smtClean="0">
                <a:solidFill>
                  <a:srgbClr val="C00000"/>
                </a:solidFill>
              </a:rPr>
              <a:t>consistent</a:t>
            </a:r>
            <a:r>
              <a:rPr lang="en-US" sz="2400" i="1" dirty="0" smtClean="0"/>
              <a:t> </a:t>
            </a:r>
            <a:r>
              <a:rPr lang="en-US" sz="2400" dirty="0" err="1" smtClean="0"/>
              <a:t>iff</a:t>
            </a:r>
            <a:r>
              <a:rPr lang="en-US" sz="2400" dirty="0" smtClean="0"/>
              <a:t> for </a:t>
            </a:r>
            <a:r>
              <a:rPr lang="en-US" sz="2400" i="1" dirty="0" smtClean="0"/>
              <a:t>every </a:t>
            </a:r>
            <a:r>
              <a:rPr lang="en-US" sz="2400" dirty="0" smtClean="0"/>
              <a:t>x in the tail there is </a:t>
            </a:r>
            <a:r>
              <a:rPr lang="en-US" sz="2400" i="1" dirty="0" smtClean="0"/>
              <a:t>some </a:t>
            </a:r>
            <a:r>
              <a:rPr lang="en-US" sz="2400" dirty="0" smtClean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0"/>
            <a:ext cx="3200400" cy="461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Delete from </a:t>
            </a:r>
            <a:r>
              <a:rPr lang="en-US" sz="2400" i="1" dirty="0" smtClean="0">
                <a:latin typeface="Calibri" pitchFamily="34" charset="0"/>
              </a:rPr>
              <a:t>the tail</a:t>
            </a:r>
            <a:r>
              <a:rPr lang="en-US" sz="2400" i="1" dirty="0">
                <a:latin typeface="Calibri" pitchFamily="34" charset="0"/>
              </a:rPr>
              <a:t>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8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C:\Users\Dan\Dropbox\Office\CS 188\Ketrina Art\CSPs\ArcConsistenc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9469" y="3810000"/>
            <a:ext cx="4200131" cy="1747370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2" y="2698376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0" y="2800350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0" y="2469776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0" y="2545976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5" y="29449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0" y="3200401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8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A simple form of propagation makes sure </a:t>
            </a:r>
            <a:r>
              <a:rPr lang="en-US" sz="2400" dirty="0" smtClean="0">
                <a:solidFill>
                  <a:srgbClr val="C00000"/>
                </a:solidFill>
              </a:rPr>
              <a:t>all </a:t>
            </a:r>
            <a:r>
              <a:rPr lang="en-US" sz="2400" dirty="0" smtClean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8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8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8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8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0"/>
            <a:ext cx="1905000" cy="1200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400" i="1" dirty="0" smtClean="0">
                <a:latin typeface="Calibri" pitchFamily="34" charset="0"/>
              </a:rPr>
              <a:t>Remember: Delete </a:t>
            </a:r>
            <a:r>
              <a:rPr lang="en-US" sz="2400" i="1" dirty="0">
                <a:latin typeface="Calibri" pitchFamily="34" charset="0"/>
              </a:rPr>
              <a:t>from </a:t>
            </a:r>
            <a:r>
              <a:rPr lang="en-US" sz="2400" i="1" dirty="0" smtClean="0">
                <a:latin typeface="Calibri" pitchFamily="34" charset="0"/>
              </a:rPr>
              <a:t> the tail</a:t>
            </a:r>
            <a:r>
              <a:rPr lang="en-US" sz="2400" i="1" dirty="0">
                <a:latin typeface="Calibri" pitchFamily="34" charset="0"/>
              </a:rPr>
              <a:t>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2" y="2873188"/>
            <a:ext cx="5921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0" y="2949388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0" y="2644588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0" y="2711823"/>
            <a:ext cx="45243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1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0" y="3348318"/>
            <a:ext cx="622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) -- 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-queens]</a:t>
            </a:r>
          </a:p>
        </p:txBody>
      </p:sp>
    </p:spTree>
    <p:extLst>
      <p:ext uri="{BB962C8B-B14F-4D97-AF65-F5344CB8AC3E}">
        <p14:creationId xmlns:p14="http://schemas.microsoft.com/office/powerpoint/2010/main" val="279734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Arc Consistency – CSP Applet – n Queens</a:t>
            </a:r>
            <a:endParaRPr lang="en-US" sz="4000" dirty="0"/>
          </a:p>
        </p:txBody>
      </p:sp>
      <p:pic>
        <p:nvPicPr>
          <p:cNvPr id="3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538" y="1143000"/>
            <a:ext cx="8416925" cy="5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5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After enforcing arc consistency:</a:t>
            </a:r>
          </a:p>
          <a:p>
            <a:pPr lvl="1" eaLnBrk="1" hangingPunct="1"/>
            <a:r>
              <a:rPr lang="en-US" dirty="0" smtClean="0"/>
              <a:t>Can have one solution left</a:t>
            </a:r>
          </a:p>
          <a:p>
            <a:pPr lvl="1" eaLnBrk="1" hangingPunct="1"/>
            <a:r>
              <a:rPr lang="en-US" dirty="0" smtClean="0"/>
              <a:t>Can have multiple solutions left</a:t>
            </a:r>
          </a:p>
          <a:p>
            <a:pPr lvl="1" eaLnBrk="1" hangingPunct="1"/>
            <a:r>
              <a:rPr lang="en-US" dirty="0" smtClean="0"/>
              <a:t>Can have no solutions left (and not know it)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arc consistency]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-- forward checking]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4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Forward Checking – Complex Graph</a:t>
            </a:r>
            <a:endParaRPr lang="en-US" sz="3600" dirty="0"/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Constraint Satisfaction Problems</a:t>
            </a:r>
          </a:p>
        </p:txBody>
      </p:sp>
      <p:pic>
        <p:nvPicPr>
          <p:cNvPr id="18438" name="Picture 6" descr="C:\Users\Dan\Dropbox\Office\CS 188\Ketrina Art\CSPs\Handboo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905000"/>
            <a:ext cx="7736295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 smtClean="0"/>
              <a:t>Video of Demo Coloring – Backtracking with Arc Consistency – Complex Graph</a:t>
            </a:r>
            <a:endParaRPr lang="en-US" sz="3600" dirty="0"/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3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Dan\Dropbox\Office\CS 188\Ketrina Art\CSPs\Order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71600"/>
            <a:ext cx="10218738" cy="4905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Variable Ordering: Minimum remaining values (MRV):</a:t>
            </a:r>
          </a:p>
          <a:p>
            <a:pPr lvl="1" eaLnBrk="1" hangingPunct="1"/>
            <a:r>
              <a:rPr lang="en-US" sz="2400" dirty="0" smtClean="0"/>
              <a:t>Choose the variable with the fewest legal left values in its domain</a:t>
            </a:r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800" dirty="0" smtClean="0"/>
              <a:t>Why min rather than max?</a:t>
            </a:r>
          </a:p>
          <a:p>
            <a:pPr eaLnBrk="1" hangingPunct="1"/>
            <a:r>
              <a:rPr lang="en-US" sz="2800" dirty="0" smtClean="0"/>
              <a:t>Also called “most constrained variable”</a:t>
            </a:r>
          </a:p>
          <a:p>
            <a:pPr eaLnBrk="1" hangingPunct="1"/>
            <a:r>
              <a:rPr lang="en-US" sz="2800" dirty="0" smtClean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 l="476" t="2130"/>
          <a:stretch>
            <a:fillRect/>
          </a:stretch>
        </p:blipFill>
        <p:spPr bwMode="auto">
          <a:xfrm>
            <a:off x="1970741" y="2672975"/>
            <a:ext cx="8435322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62" name="Picture 2" descr="C:\Users\Dan\Dropbox\Office\CS 188\Ketrina Art\CSPs\MR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9790" y="4391409"/>
            <a:ext cx="4829810" cy="23141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Given a choice of variable, choose the </a:t>
            </a:r>
            <a:r>
              <a:rPr lang="en-US" sz="2400" i="1" dirty="0" smtClean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Combining these ordering ideas makes</a:t>
            </a:r>
          </a:p>
          <a:p>
            <a:pPr eaLnBrk="1" hangingPunct="1"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 smtClean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59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CSPs\LCV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90482" y="4419600"/>
            <a:ext cx="4772918" cy="2286000"/>
          </a:xfrm>
          <a:prstGeom prst="rect">
            <a:avLst/>
          </a:prstGeom>
          <a:noFill/>
        </p:spPr>
      </p:pic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3886200" y="6338983"/>
            <a:ext cx="48343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coloring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– backtracking + AC + ordering]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Backtracking + AC + Ordering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 smtClean="0"/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State is defined by </a:t>
            </a:r>
            <a:r>
              <a:rPr lang="en-US" sz="1900" dirty="0" smtClean="0">
                <a:solidFill>
                  <a:srgbClr val="CC0000"/>
                </a:solidFill>
              </a:rPr>
              <a:t>variables </a:t>
            </a:r>
            <a:r>
              <a:rPr lang="en-US" sz="2000" b="1" i="1" dirty="0" smtClean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 smtClean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 smtClean="0"/>
              <a:t>  with values from a </a:t>
            </a:r>
            <a:r>
              <a:rPr lang="en-US" sz="1900" dirty="0" smtClean="0">
                <a:solidFill>
                  <a:srgbClr val="CC0000"/>
                </a:solidFill>
              </a:rPr>
              <a:t>domain </a:t>
            </a:r>
            <a:r>
              <a:rPr lang="en-US" sz="2000" b="1" i="1" dirty="0" smtClean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 smtClean="0"/>
              <a:t>(sometimes </a:t>
            </a:r>
            <a:r>
              <a:rPr lang="en-US" sz="2000" b="1" i="1" dirty="0" smtClean="0">
                <a:latin typeface="Times New Roman" pitchFamily="18" charset="0"/>
              </a:rPr>
              <a:t>D</a:t>
            </a:r>
            <a:r>
              <a:rPr lang="en-US" sz="1900" dirty="0" smtClean="0"/>
              <a:t> depends on </a:t>
            </a:r>
            <a:r>
              <a:rPr lang="en-US" sz="2000" b="1" i="1" dirty="0" err="1" smtClean="0">
                <a:latin typeface="Times New Roman" pitchFamily="18" charset="0"/>
              </a:rPr>
              <a:t>i</a:t>
            </a:r>
            <a:r>
              <a:rPr lang="en-US" sz="1900" dirty="0" smtClean="0"/>
              <a:t>)</a:t>
            </a:r>
            <a:endParaRPr lang="en-US" sz="1900" i="1" baseline="-25000" dirty="0" smtClean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Goal test is a </a:t>
            </a:r>
            <a:r>
              <a:rPr lang="en-US" sz="1900" dirty="0" smtClean="0">
                <a:solidFill>
                  <a:srgbClr val="CC0000"/>
                </a:solidFill>
              </a:rPr>
              <a:t>set of constraints </a:t>
            </a:r>
            <a:r>
              <a:rPr lang="en-US" sz="1900" dirty="0" smtClean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Simple example of a </a:t>
            </a:r>
            <a:r>
              <a:rPr lang="en-US" sz="2000" i="1" dirty="0" smtClean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</p:txBody>
      </p:sp>
      <p:pic>
        <p:nvPicPr>
          <p:cNvPr id="6148" name="Picture 5"/>
          <p:cNvPicPr>
            <a:picLocks noChangeAspect="1" noChangeArrowheads="1"/>
          </p:cNvPicPr>
          <p:nvPr/>
        </p:nvPicPr>
        <p:blipFill>
          <a:blip r:embed="rId2" cstate="print"/>
          <a:srcRect l="75101" b="14342"/>
          <a:stretch>
            <a:fillRect/>
          </a:stretch>
        </p:blipFill>
        <p:spPr bwMode="auto">
          <a:xfrm>
            <a:off x="8915400" y="40386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0" y="1676400"/>
            <a:ext cx="2189163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Degree Heuristic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Tie-breaker among MRV variables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Degree heuristic: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/>
              <a:t>Choose the variable participating in the most constraints on remaining variables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Why most rather than fewest constraints?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798888"/>
            <a:ext cx="8482013" cy="138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905000" y="3810000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91000" y="3733800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77000" y="3657600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1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Formulation 1.5:</a:t>
            </a:r>
          </a:p>
          <a:p>
            <a:pPr lvl="1" eaLnBrk="1" hangingPunct="1"/>
            <a:r>
              <a:rPr lang="en-US" smtClean="0"/>
              <a:t>Variables:</a:t>
            </a:r>
          </a:p>
          <a:p>
            <a:pPr lvl="1" eaLnBrk="1" hangingPunct="1"/>
            <a:endParaRPr lang="en-US" smtClean="0"/>
          </a:p>
          <a:p>
            <a:pPr lvl="1" eaLnBrk="1" hangingPunct="1"/>
            <a:r>
              <a:rPr lang="en-US" smtClean="0"/>
              <a:t>Domains:</a:t>
            </a:r>
          </a:p>
          <a:p>
            <a:pPr lvl="1" eaLnBrk="1" hangingPunct="1"/>
            <a:endParaRPr lang="en-US" smtClean="0"/>
          </a:p>
          <a:p>
            <a:pPr lvl="1" eaLnBrk="1" hangingPunct="1"/>
            <a:r>
              <a:rPr lang="en-US" smtClean="0"/>
              <a:t>Constraints:</a:t>
            </a:r>
          </a:p>
        </p:txBody>
      </p:sp>
      <p:pic>
        <p:nvPicPr>
          <p:cNvPr id="348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22860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3" name="Picture 1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39901" y="5656265"/>
            <a:ext cx="58801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14500" y="4970464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2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19400" y="3306764"/>
            <a:ext cx="2030413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22"/>
          <p:cNvPicPr>
            <a:picLocks noChangeAspect="1" noChangeArrowheads="1"/>
          </p:cNvPicPr>
          <p:nvPr/>
        </p:nvPicPr>
        <p:blipFill>
          <a:blip r:embed="rId10" cstate="print"/>
          <a:srcRect l="75101" b="14342"/>
          <a:stretch>
            <a:fillRect/>
          </a:stretch>
        </p:blipFill>
        <p:spPr bwMode="auto">
          <a:xfrm>
            <a:off x="6096000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8311" name="Text Box 23"/>
          <p:cNvSpPr txBox="1">
            <a:spLocks noChangeArrowheads="1"/>
          </p:cNvSpPr>
          <p:nvPr/>
        </p:nvSpPr>
        <p:spPr bwMode="auto">
          <a:xfrm>
            <a:off x="3276600" y="6338888"/>
            <a:ext cx="5638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i="1"/>
              <a:t>… there’s an even better way!  What is it?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3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 Minute Break</a:t>
            </a:r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6477000" y="6400801"/>
            <a:ext cx="2531458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/>
              <a:t>Courtesy of Dan Gillick</a:t>
            </a:r>
          </a:p>
        </p:txBody>
      </p:sp>
      <p:pic>
        <p:nvPicPr>
          <p:cNvPr id="35844" name="Picture 2" descr="Z:\Shared with PC\images\lec_4_too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2" y="1524000"/>
            <a:ext cx="60737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 smtClean="0"/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State is defined by </a:t>
            </a:r>
            <a:r>
              <a:rPr lang="en-US" sz="1900" dirty="0" smtClean="0">
                <a:solidFill>
                  <a:srgbClr val="CC0000"/>
                </a:solidFill>
              </a:rPr>
              <a:t>variables </a:t>
            </a:r>
            <a:r>
              <a:rPr lang="en-US" sz="2000" b="1" i="1" dirty="0" smtClean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 smtClean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 smtClean="0"/>
              <a:t>  with values from a </a:t>
            </a:r>
            <a:r>
              <a:rPr lang="en-US" sz="1900" dirty="0" smtClean="0">
                <a:solidFill>
                  <a:srgbClr val="CC0000"/>
                </a:solidFill>
              </a:rPr>
              <a:t>domain </a:t>
            </a:r>
            <a:r>
              <a:rPr lang="en-US" sz="2000" b="1" i="1" dirty="0" smtClean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 smtClean="0"/>
              <a:t>(sometimes </a:t>
            </a:r>
            <a:r>
              <a:rPr lang="en-US" sz="2000" b="1" i="1" dirty="0" smtClean="0">
                <a:latin typeface="Times New Roman" pitchFamily="18" charset="0"/>
              </a:rPr>
              <a:t>D</a:t>
            </a:r>
            <a:r>
              <a:rPr lang="en-US" sz="1900" dirty="0" smtClean="0"/>
              <a:t> depends on </a:t>
            </a:r>
            <a:r>
              <a:rPr lang="en-US" sz="2000" b="1" i="1" dirty="0" err="1" smtClean="0">
                <a:latin typeface="Times New Roman" pitchFamily="18" charset="0"/>
              </a:rPr>
              <a:t>i</a:t>
            </a:r>
            <a:r>
              <a:rPr lang="en-US" sz="1900" dirty="0" smtClean="0"/>
              <a:t>)</a:t>
            </a:r>
            <a:endParaRPr lang="en-US" sz="1900" i="1" baseline="-25000" dirty="0" smtClean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Goal test is a </a:t>
            </a:r>
            <a:r>
              <a:rPr lang="en-US" sz="1900" dirty="0" smtClean="0">
                <a:solidFill>
                  <a:srgbClr val="CC0000"/>
                </a:solidFill>
              </a:rPr>
              <a:t>set of constraints </a:t>
            </a:r>
            <a:r>
              <a:rPr lang="en-US" sz="1900" dirty="0" smtClean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Simple example of a </a:t>
            </a:r>
            <a:r>
              <a:rPr lang="en-US" sz="2000" i="1" dirty="0" smtClean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</p:txBody>
      </p:sp>
      <p:pic>
        <p:nvPicPr>
          <p:cNvPr id="18434" name="Picture 2" descr="C:\Users\Dan\Dropbox\Office\CS 188\Ketrina Art\CSPs\ConstraintCheck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0" y="1158755"/>
            <a:ext cx="3505200" cy="2727445"/>
          </a:xfrm>
          <a:prstGeom prst="rect">
            <a:avLst/>
          </a:prstGeom>
          <a:noFill/>
        </p:spPr>
      </p:pic>
      <p:pic>
        <p:nvPicPr>
          <p:cNvPr id="18438" name="Picture 6" descr="C:\Users\Dan\Dropbox\Office\CS 188\Ketrina Art\CSPs\Handbo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4267200"/>
            <a:ext cx="4320803" cy="2000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Waltz on Simple Scenes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410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Assume all objects: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Have no shadows or cracks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Three-faced vertices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“General position”: no junctions change with small movements of the eye.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Then each line on image is one of the following: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Boundary line (edge of an object) (</a:t>
            </a:r>
            <a:r>
              <a:rPr lang="en-US" sz="2400" dirty="0" smtClean="0">
                <a:solidFill>
                  <a:srgbClr val="CC00CC"/>
                </a:solidFill>
                <a:sym typeface="Symbol" pitchFamily="18" charset="2"/>
              </a:rPr>
              <a:t></a:t>
            </a:r>
            <a:r>
              <a:rPr lang="en-US" sz="2400" dirty="0" smtClean="0"/>
              <a:t>) with right hand of arrow denoting “solid” and left hand denoting “space”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Interior convex edge (</a:t>
            </a:r>
            <a:r>
              <a:rPr lang="en-US" sz="2400" dirty="0" smtClean="0">
                <a:solidFill>
                  <a:srgbClr val="CC00CC"/>
                </a:solidFill>
              </a:rPr>
              <a:t>+</a:t>
            </a:r>
            <a:r>
              <a:rPr lang="en-US" sz="2400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Interior concave edge (</a:t>
            </a:r>
            <a:r>
              <a:rPr lang="en-US" sz="2400" dirty="0" smtClean="0">
                <a:solidFill>
                  <a:srgbClr val="CC00CC"/>
                </a:solidFill>
              </a:rPr>
              <a:t>-</a:t>
            </a:r>
            <a:r>
              <a:rPr lang="en-US" sz="2400" dirty="0" smtClean="0"/>
              <a:t>)</a:t>
            </a:r>
          </a:p>
        </p:txBody>
      </p:sp>
      <p:sp>
        <p:nvSpPr>
          <p:cNvPr id="2150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8997BA-7875-4BB1-B19F-AC27664CBD12}" type="slidenum">
              <a:rPr lang="en-US" smtClean="0">
                <a:latin typeface="Arial" charset="0"/>
              </a:rPr>
              <a:pPr>
                <a:defRPr/>
              </a:pPr>
              <a:t>50</a:t>
            </a:fld>
            <a:endParaRPr lang="en-US" smtClean="0">
              <a:latin typeface="Arial" charset="0"/>
            </a:endParaRP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 cstate="print"/>
          <a:srcRect r="47223"/>
          <a:stretch>
            <a:fillRect/>
          </a:stretch>
        </p:blipFill>
        <p:spPr bwMode="auto">
          <a:xfrm>
            <a:off x="5791200" y="2362201"/>
            <a:ext cx="28956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Legal Junctions</a:t>
            </a:r>
          </a:p>
        </p:txBody>
      </p:sp>
      <p:sp>
        <p:nvSpPr>
          <p:cNvPr id="9584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724400" cy="3200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300" dirty="0" smtClean="0"/>
              <a:t>Only certain junctions are physically possible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dirty="0" smtClean="0"/>
              <a:t>How can we formulate a CSP to label an image?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dirty="0" smtClean="0"/>
              <a:t>Variables: vertices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dirty="0" smtClean="0"/>
              <a:t>Domains: junction labels</a:t>
            </a:r>
          </a:p>
          <a:p>
            <a:pPr eaLnBrk="1" hangingPunct="1">
              <a:lnSpc>
                <a:spcPct val="80000"/>
              </a:lnSpc>
            </a:pPr>
            <a:r>
              <a:rPr lang="en-US" sz="2300" dirty="0" smtClean="0"/>
              <a:t>Constraints: both ends of a line should have the same label</a:t>
            </a:r>
          </a:p>
        </p:txBody>
      </p:sp>
      <p:sp>
        <p:nvSpPr>
          <p:cNvPr id="22546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131946-B65C-4BB0-BBE9-A2390E72AFA0}" type="slidenum">
              <a:rPr lang="en-US" smtClean="0">
                <a:latin typeface="Arial" charset="0"/>
              </a:rPr>
              <a:pPr>
                <a:defRPr/>
              </a:pPr>
              <a:t>51</a:t>
            </a:fld>
            <a:endParaRPr lang="en-US" smtClean="0">
              <a:latin typeface="Arial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568450"/>
            <a:ext cx="3505200" cy="29273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58469" name="Picture 5"/>
          <p:cNvPicPr>
            <a:picLocks noChangeAspect="1" noChangeArrowheads="1"/>
          </p:cNvPicPr>
          <p:nvPr/>
        </p:nvPicPr>
        <p:blipFill>
          <a:blip r:embed="rId3" cstate="print"/>
          <a:srcRect r="47223"/>
          <a:stretch>
            <a:fillRect/>
          </a:stretch>
        </p:blipFill>
        <p:spPr bwMode="auto">
          <a:xfrm>
            <a:off x="609600" y="4419601"/>
            <a:ext cx="28956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8470" name="Oval 6"/>
          <p:cNvSpPr>
            <a:spLocks noChangeArrowheads="1"/>
          </p:cNvSpPr>
          <p:nvPr/>
        </p:nvSpPr>
        <p:spPr bwMode="auto">
          <a:xfrm>
            <a:off x="4267200" y="4876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958471" name="Line 7"/>
          <p:cNvSpPr>
            <a:spLocks noChangeShapeType="1"/>
          </p:cNvSpPr>
          <p:nvPr/>
        </p:nvSpPr>
        <p:spPr bwMode="auto">
          <a:xfrm flipV="1">
            <a:off x="3352800" y="5029200"/>
            <a:ext cx="762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58472" name="Line 8"/>
          <p:cNvSpPr>
            <a:spLocks noChangeShapeType="1"/>
          </p:cNvSpPr>
          <p:nvPr/>
        </p:nvSpPr>
        <p:spPr bwMode="auto">
          <a:xfrm flipV="1">
            <a:off x="3429000" y="5867400"/>
            <a:ext cx="685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58473" name="Oval 9"/>
          <p:cNvSpPr>
            <a:spLocks noChangeArrowheads="1"/>
          </p:cNvSpPr>
          <p:nvPr/>
        </p:nvSpPr>
        <p:spPr bwMode="auto">
          <a:xfrm>
            <a:off x="4267200" y="5715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/>
              <a:t>y</a:t>
            </a:r>
          </a:p>
        </p:txBody>
      </p:sp>
      <p:cxnSp>
        <p:nvCxnSpPr>
          <p:cNvPr id="958474" name="AutoShape 10"/>
          <p:cNvCxnSpPr>
            <a:cxnSpLocks noChangeShapeType="1"/>
            <a:stCxn id="958470" idx="4"/>
            <a:endCxn id="958473" idx="0"/>
          </p:cNvCxnSpPr>
          <p:nvPr/>
        </p:nvCxnSpPr>
        <p:spPr bwMode="auto">
          <a:xfrm>
            <a:off x="4419600" y="5181600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958475" name="Text Box 11"/>
          <p:cNvSpPr txBox="1">
            <a:spLocks noChangeArrowheads="1"/>
          </p:cNvSpPr>
          <p:nvPr/>
        </p:nvSpPr>
        <p:spPr bwMode="auto">
          <a:xfrm>
            <a:off x="4495800" y="533400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(x,y) in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486400" y="4876800"/>
            <a:ext cx="914400" cy="1371600"/>
            <a:chOff x="4080" y="3168"/>
            <a:chExt cx="576" cy="864"/>
          </a:xfrm>
        </p:grpSpPr>
        <p:pic>
          <p:nvPicPr>
            <p:cNvPr id="37909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 t="77800" r="75000"/>
            <a:stretch>
              <a:fillRect/>
            </a:stretch>
          </p:blipFill>
          <p:spPr bwMode="auto">
            <a:xfrm rot="2667671">
              <a:off x="4080" y="3168"/>
              <a:ext cx="528" cy="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10" name="Picture 14"/>
            <p:cNvPicPr>
              <a:picLocks noChangeAspect="1" noChangeArrowheads="1"/>
            </p:cNvPicPr>
            <p:nvPr/>
          </p:nvPicPr>
          <p:blipFill>
            <a:blip r:embed="rId2" cstate="print"/>
            <a:srcRect r="77272" b="88213"/>
            <a:stretch>
              <a:fillRect/>
            </a:stretch>
          </p:blipFill>
          <p:spPr bwMode="auto">
            <a:xfrm rot="-4438656">
              <a:off x="4296" y="3672"/>
              <a:ext cx="48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553200" y="4876800"/>
            <a:ext cx="914400" cy="1371600"/>
            <a:chOff x="4752" y="3168"/>
            <a:chExt cx="576" cy="864"/>
          </a:xfrm>
        </p:grpSpPr>
        <p:pic>
          <p:nvPicPr>
            <p:cNvPr id="37907" name="Picture 16"/>
            <p:cNvPicPr>
              <a:picLocks noChangeAspect="1" noChangeArrowheads="1"/>
            </p:cNvPicPr>
            <p:nvPr/>
          </p:nvPicPr>
          <p:blipFill>
            <a:blip r:embed="rId2" cstate="print"/>
            <a:srcRect t="77800" r="75000"/>
            <a:stretch>
              <a:fillRect/>
            </a:stretch>
          </p:blipFill>
          <p:spPr bwMode="auto">
            <a:xfrm rot="2667671">
              <a:off x="4752" y="3168"/>
              <a:ext cx="528" cy="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08" name="Picture 17"/>
            <p:cNvPicPr>
              <a:picLocks noChangeAspect="1" noChangeArrowheads="1"/>
            </p:cNvPicPr>
            <p:nvPr/>
          </p:nvPicPr>
          <p:blipFill>
            <a:blip r:embed="rId2" cstate="print"/>
            <a:srcRect l="25000" t="14145" r="52272" b="71709"/>
            <a:stretch>
              <a:fillRect/>
            </a:stretch>
          </p:blipFill>
          <p:spPr bwMode="auto">
            <a:xfrm rot="-4459631">
              <a:off x="4944" y="3648"/>
              <a:ext cx="4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58482" name="AutoShape 18"/>
          <p:cNvSpPr>
            <a:spLocks/>
          </p:cNvSpPr>
          <p:nvPr/>
        </p:nvSpPr>
        <p:spPr bwMode="auto">
          <a:xfrm>
            <a:off x="5410200" y="4800600"/>
            <a:ext cx="228600" cy="1524000"/>
          </a:xfrm>
          <a:prstGeom prst="leftBrace">
            <a:avLst>
              <a:gd name="adj1" fmla="val 5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58483" name="AutoShape 19"/>
          <p:cNvSpPr>
            <a:spLocks/>
          </p:cNvSpPr>
          <p:nvPr/>
        </p:nvSpPr>
        <p:spPr bwMode="auto">
          <a:xfrm rot="10800000">
            <a:off x="8610600" y="4800600"/>
            <a:ext cx="228600" cy="1524000"/>
          </a:xfrm>
          <a:prstGeom prst="leftBrace">
            <a:avLst>
              <a:gd name="adj1" fmla="val 5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58484" name="Text Box 20"/>
          <p:cNvSpPr txBox="1">
            <a:spLocks noChangeArrowheads="1"/>
          </p:cNvSpPr>
          <p:nvPr/>
        </p:nvSpPr>
        <p:spPr bwMode="auto">
          <a:xfrm>
            <a:off x="6400800" y="5410201"/>
            <a:ext cx="3048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/>
              <a:t>,</a:t>
            </a:r>
          </a:p>
        </p:txBody>
      </p:sp>
      <p:sp>
        <p:nvSpPr>
          <p:cNvPr id="958485" name="Text Box 21"/>
          <p:cNvSpPr txBox="1">
            <a:spLocks noChangeArrowheads="1"/>
          </p:cNvSpPr>
          <p:nvPr/>
        </p:nvSpPr>
        <p:spPr bwMode="auto">
          <a:xfrm>
            <a:off x="7467600" y="5410201"/>
            <a:ext cx="11430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/>
              <a:t>, 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70" grpId="0" animBg="1"/>
      <p:bldP spid="958471" grpId="0" animBg="1"/>
      <p:bldP spid="958472" grpId="0" animBg="1"/>
      <p:bldP spid="958473" grpId="0" animBg="1"/>
      <p:bldP spid="958475" grpId="0"/>
      <p:bldP spid="958482" grpId="0" animBg="1"/>
      <p:bldP spid="958483" grpId="0" animBg="1"/>
      <p:bldP spid="958484" grpId="0"/>
      <p:bldP spid="95848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Improving Backtracking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General-purpose ideas can give huge gains in speed:</a:t>
            </a:r>
          </a:p>
          <a:p>
            <a:pPr lvl="1" eaLnBrk="1" hangingPunct="1"/>
            <a:r>
              <a:rPr lang="en-US" sz="2400" dirty="0" smtClean="0"/>
              <a:t>Which variable should be assigned next?</a:t>
            </a:r>
          </a:p>
          <a:p>
            <a:pPr lvl="1" eaLnBrk="1" hangingPunct="1"/>
            <a:r>
              <a:rPr lang="en-US" sz="2400" dirty="0" smtClean="0"/>
              <a:t>In what order should its values be tried?</a:t>
            </a:r>
          </a:p>
          <a:p>
            <a:pPr lvl="1" eaLnBrk="1" hangingPunct="1"/>
            <a:r>
              <a:rPr lang="en-US" sz="2400" dirty="0" smtClean="0"/>
              <a:t>Can we detect inevitable failure early?</a:t>
            </a:r>
          </a:p>
          <a:p>
            <a:pPr lvl="1" eaLnBrk="1" hangingPunct="1"/>
            <a:r>
              <a:rPr lang="en-US" sz="2400" dirty="0" smtClean="0"/>
              <a:t>Can we take advantage of problem structure?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63C384-30A5-4BDC-8559-03A0A678AC2B}" type="slidenum">
              <a:rPr lang="en-US" smtClean="0">
                <a:latin typeface="Arial" charset="0"/>
              </a:rPr>
              <a:pPr>
                <a:defRPr/>
              </a:pPr>
              <a:t>52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6096000" cy="1143000"/>
          </a:xfrm>
        </p:spPr>
        <p:txBody>
          <a:bodyPr/>
          <a:lstStyle/>
          <a:p>
            <a:pPr eaLnBrk="1" hangingPunct="1"/>
            <a:r>
              <a:rPr lang="en-US" smtClean="0"/>
              <a:t>Forward Checking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Idea: Keep track of remaining legal values for unassigned variables (using immediate constraints)</a:t>
            </a:r>
          </a:p>
          <a:p>
            <a:pPr eaLnBrk="1" hangingPunct="1"/>
            <a:r>
              <a:rPr lang="en-US" sz="2400" dirty="0" smtClean="0"/>
              <a:t>Idea: Terminate when any variable has no legal values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2971800"/>
            <a:ext cx="8335963" cy="369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941" name="Group 21"/>
          <p:cNvGrpSpPr>
            <a:grpSpLocks/>
          </p:cNvGrpSpPr>
          <p:nvPr/>
        </p:nvGrpSpPr>
        <p:grpSpPr bwMode="auto">
          <a:xfrm>
            <a:off x="7239000" y="152400"/>
            <a:ext cx="1752600" cy="1366839"/>
            <a:chOff x="4560" y="96"/>
            <a:chExt cx="1104" cy="861"/>
          </a:xfrm>
        </p:grpSpPr>
        <p:pic>
          <p:nvPicPr>
            <p:cNvPr id="39949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0" y="96"/>
              <a:ext cx="1034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50" name="Text Box 23"/>
            <p:cNvSpPr txBox="1">
              <a:spLocks noChangeArrowheads="1"/>
            </p:cNvSpPr>
            <p:nvPr/>
          </p:nvSpPr>
          <p:spPr bwMode="auto">
            <a:xfrm>
              <a:off x="4656" y="381"/>
              <a:ext cx="373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WA</a:t>
              </a:r>
            </a:p>
          </p:txBody>
        </p:sp>
        <p:sp>
          <p:nvSpPr>
            <p:cNvPr id="39951" name="Text Box 24"/>
            <p:cNvSpPr txBox="1">
              <a:spLocks noChangeArrowheads="1"/>
            </p:cNvSpPr>
            <p:nvPr/>
          </p:nvSpPr>
          <p:spPr bwMode="auto">
            <a:xfrm>
              <a:off x="4952" y="452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SA</a:t>
              </a:r>
            </a:p>
          </p:txBody>
        </p:sp>
        <p:sp>
          <p:nvSpPr>
            <p:cNvPr id="39952" name="Text Box 25"/>
            <p:cNvSpPr txBox="1">
              <a:spLocks noChangeArrowheads="1"/>
            </p:cNvSpPr>
            <p:nvPr/>
          </p:nvSpPr>
          <p:spPr bwMode="auto">
            <a:xfrm>
              <a:off x="4952" y="274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NT</a:t>
              </a:r>
            </a:p>
          </p:txBody>
        </p:sp>
        <p:sp>
          <p:nvSpPr>
            <p:cNvPr id="39953" name="Text Box 26"/>
            <p:cNvSpPr txBox="1">
              <a:spLocks noChangeArrowheads="1"/>
            </p:cNvSpPr>
            <p:nvPr/>
          </p:nvSpPr>
          <p:spPr bwMode="auto">
            <a:xfrm>
              <a:off x="5237" y="310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Q</a:t>
              </a:r>
            </a:p>
          </p:txBody>
        </p:sp>
        <p:sp>
          <p:nvSpPr>
            <p:cNvPr id="39954" name="Text Box 27"/>
            <p:cNvSpPr txBox="1">
              <a:spLocks noChangeArrowheads="1"/>
            </p:cNvSpPr>
            <p:nvPr/>
          </p:nvSpPr>
          <p:spPr bwMode="auto">
            <a:xfrm>
              <a:off x="5272" y="559"/>
              <a:ext cx="39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NSW</a:t>
              </a:r>
            </a:p>
          </p:txBody>
        </p:sp>
        <p:sp>
          <p:nvSpPr>
            <p:cNvPr id="39955" name="Text Box 28"/>
            <p:cNvSpPr txBox="1">
              <a:spLocks noChangeArrowheads="1"/>
            </p:cNvSpPr>
            <p:nvPr/>
          </p:nvSpPr>
          <p:spPr bwMode="auto">
            <a:xfrm>
              <a:off x="5272" y="701"/>
              <a:ext cx="39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V</a:t>
              </a:r>
            </a:p>
          </p:txBody>
        </p:sp>
      </p:grp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381000" y="52578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381000" y="57150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381000" y="6248400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2514600" y="28956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4267200" y="28956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6019800" y="28956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9948" name="TextBox 19"/>
          <p:cNvSpPr txBox="1">
            <a:spLocks noChangeArrowheads="1"/>
          </p:cNvSpPr>
          <p:nvPr/>
        </p:nvSpPr>
        <p:spPr bwMode="auto">
          <a:xfrm>
            <a:off x="6210301" y="6550026"/>
            <a:ext cx="3225559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[demo: forward checking animation]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781800" cy="1143000"/>
          </a:xfrm>
        </p:spPr>
        <p:txBody>
          <a:bodyPr/>
          <a:lstStyle/>
          <a:p>
            <a:pPr eaLnBrk="1" hangingPunct="1"/>
            <a:r>
              <a:rPr lang="en-US" smtClean="0"/>
              <a:t>Constraint Propagation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Forward checking propagates information from assigned to adjacent unassigned variables, but doesn't detect more distant failures: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i="1" dirty="0" smtClean="0"/>
              <a:t>Constraint propagation </a:t>
            </a:r>
            <a:r>
              <a:rPr lang="en-US" sz="2000" dirty="0" smtClean="0"/>
              <a:t>repeatedly enforces constraints (locally)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97125"/>
            <a:ext cx="7467600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65" name="Group 13"/>
          <p:cNvGrpSpPr>
            <a:grpSpLocks/>
          </p:cNvGrpSpPr>
          <p:nvPr/>
        </p:nvGrpSpPr>
        <p:grpSpPr bwMode="auto">
          <a:xfrm>
            <a:off x="7239000" y="152400"/>
            <a:ext cx="1752600" cy="1366839"/>
            <a:chOff x="4560" y="96"/>
            <a:chExt cx="1104" cy="861"/>
          </a:xfrm>
        </p:grpSpPr>
        <p:pic>
          <p:nvPicPr>
            <p:cNvPr id="4096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0" y="96"/>
              <a:ext cx="1034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>
              <a:off x="4656" y="381"/>
              <a:ext cx="373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WA</a:t>
              </a:r>
            </a:p>
          </p:txBody>
        </p:sp>
        <p:sp>
          <p:nvSpPr>
            <p:cNvPr id="40968" name="Text Box 8"/>
            <p:cNvSpPr txBox="1">
              <a:spLocks noChangeArrowheads="1"/>
            </p:cNvSpPr>
            <p:nvPr/>
          </p:nvSpPr>
          <p:spPr bwMode="auto">
            <a:xfrm>
              <a:off x="4952" y="452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SA</a:t>
              </a:r>
            </a:p>
          </p:txBody>
        </p:sp>
        <p:sp>
          <p:nvSpPr>
            <p:cNvPr id="40969" name="Text Box 9"/>
            <p:cNvSpPr txBox="1">
              <a:spLocks noChangeArrowheads="1"/>
            </p:cNvSpPr>
            <p:nvPr/>
          </p:nvSpPr>
          <p:spPr bwMode="auto">
            <a:xfrm>
              <a:off x="4952" y="274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NT</a:t>
              </a:r>
            </a:p>
          </p:txBody>
        </p:sp>
        <p:sp>
          <p:nvSpPr>
            <p:cNvPr id="40970" name="Text Box 10"/>
            <p:cNvSpPr txBox="1">
              <a:spLocks noChangeArrowheads="1"/>
            </p:cNvSpPr>
            <p:nvPr/>
          </p:nvSpPr>
          <p:spPr bwMode="auto">
            <a:xfrm>
              <a:off x="5237" y="310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Q</a:t>
              </a:r>
            </a:p>
          </p:txBody>
        </p:sp>
        <p:sp>
          <p:nvSpPr>
            <p:cNvPr id="40971" name="Text Box 11"/>
            <p:cNvSpPr txBox="1">
              <a:spLocks noChangeArrowheads="1"/>
            </p:cNvSpPr>
            <p:nvPr/>
          </p:nvSpPr>
          <p:spPr bwMode="auto">
            <a:xfrm>
              <a:off x="5272" y="559"/>
              <a:ext cx="39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NSW</a:t>
              </a:r>
            </a:p>
          </p:txBody>
        </p:sp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5272" y="701"/>
              <a:ext cx="39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V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Arc Consistency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29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Simplest form of propagation makes each arc </a:t>
            </a:r>
            <a:r>
              <a:rPr lang="en-US" sz="2000" i="1" dirty="0" smtClean="0"/>
              <a:t>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 smtClean="0"/>
              <a:t>X </a:t>
            </a:r>
            <a:r>
              <a:rPr lang="en-US" sz="1900" dirty="0" smtClean="0">
                <a:sym typeface="Symbol" pitchFamily="18" charset="2"/>
              </a:rPr>
              <a:t> </a:t>
            </a:r>
            <a:r>
              <a:rPr lang="en-US" sz="1900" dirty="0" smtClean="0"/>
              <a:t>Y is consistent </a:t>
            </a:r>
            <a:r>
              <a:rPr lang="en-US" sz="1900" dirty="0" err="1" smtClean="0"/>
              <a:t>iff</a:t>
            </a:r>
            <a:r>
              <a:rPr lang="en-US" sz="1900" dirty="0" smtClean="0"/>
              <a:t> for </a:t>
            </a:r>
            <a:r>
              <a:rPr lang="en-US" sz="1900" i="1" dirty="0" smtClean="0"/>
              <a:t>every </a:t>
            </a:r>
            <a:r>
              <a:rPr lang="en-US" sz="1900" dirty="0" smtClean="0"/>
              <a:t>value x there is </a:t>
            </a:r>
            <a:r>
              <a:rPr lang="en-US" sz="1900" i="1" dirty="0" smtClean="0"/>
              <a:t>some </a:t>
            </a:r>
            <a:r>
              <a:rPr lang="en-US" sz="1900" dirty="0" smtClean="0"/>
              <a:t>allowed y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650" y="2362200"/>
            <a:ext cx="8312151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989" name="Group 5"/>
          <p:cNvGrpSpPr>
            <a:grpSpLocks/>
          </p:cNvGrpSpPr>
          <p:nvPr/>
        </p:nvGrpSpPr>
        <p:grpSpPr bwMode="auto">
          <a:xfrm>
            <a:off x="7239000" y="152400"/>
            <a:ext cx="1752600" cy="1366839"/>
            <a:chOff x="4560" y="96"/>
            <a:chExt cx="1104" cy="861"/>
          </a:xfrm>
        </p:grpSpPr>
        <p:pic>
          <p:nvPicPr>
            <p:cNvPr id="4199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0" y="96"/>
              <a:ext cx="1034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996" name="Text Box 7"/>
            <p:cNvSpPr txBox="1">
              <a:spLocks noChangeArrowheads="1"/>
            </p:cNvSpPr>
            <p:nvPr/>
          </p:nvSpPr>
          <p:spPr bwMode="auto">
            <a:xfrm>
              <a:off x="4656" y="381"/>
              <a:ext cx="373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WA</a:t>
              </a:r>
            </a:p>
          </p:txBody>
        </p:sp>
        <p:sp>
          <p:nvSpPr>
            <p:cNvPr id="41997" name="Text Box 8"/>
            <p:cNvSpPr txBox="1">
              <a:spLocks noChangeArrowheads="1"/>
            </p:cNvSpPr>
            <p:nvPr/>
          </p:nvSpPr>
          <p:spPr bwMode="auto">
            <a:xfrm>
              <a:off x="4952" y="452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SA</a:t>
              </a:r>
            </a:p>
          </p:txBody>
        </p:sp>
        <p:sp>
          <p:nvSpPr>
            <p:cNvPr id="41998" name="Text Box 9"/>
            <p:cNvSpPr txBox="1">
              <a:spLocks noChangeArrowheads="1"/>
            </p:cNvSpPr>
            <p:nvPr/>
          </p:nvSpPr>
          <p:spPr bwMode="auto">
            <a:xfrm>
              <a:off x="4952" y="274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NT</a:t>
              </a:r>
            </a:p>
          </p:txBody>
        </p:sp>
        <p:sp>
          <p:nvSpPr>
            <p:cNvPr id="41999" name="Text Box 10"/>
            <p:cNvSpPr txBox="1">
              <a:spLocks noChangeArrowheads="1"/>
            </p:cNvSpPr>
            <p:nvPr/>
          </p:nvSpPr>
          <p:spPr bwMode="auto">
            <a:xfrm>
              <a:off x="5237" y="310"/>
              <a:ext cx="28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Q</a:t>
              </a:r>
            </a:p>
          </p:txBody>
        </p:sp>
        <p:sp>
          <p:nvSpPr>
            <p:cNvPr id="42000" name="Text Box 11"/>
            <p:cNvSpPr txBox="1">
              <a:spLocks noChangeArrowheads="1"/>
            </p:cNvSpPr>
            <p:nvPr/>
          </p:nvSpPr>
          <p:spPr bwMode="auto">
            <a:xfrm>
              <a:off x="5272" y="559"/>
              <a:ext cx="39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NSW</a:t>
              </a:r>
            </a:p>
          </p:txBody>
        </p:sp>
        <p:sp>
          <p:nvSpPr>
            <p:cNvPr id="42001" name="Text Box 12"/>
            <p:cNvSpPr txBox="1">
              <a:spLocks noChangeArrowheads="1"/>
            </p:cNvSpPr>
            <p:nvPr/>
          </p:nvSpPr>
          <p:spPr bwMode="auto">
            <a:xfrm>
              <a:off x="5272" y="701"/>
              <a:ext cx="39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 dirty="0"/>
                <a:t>V</a:t>
              </a:r>
            </a:p>
          </p:txBody>
        </p:sp>
      </p:grpSp>
      <p:sp>
        <p:nvSpPr>
          <p:cNvPr id="927757" name="Freeform 13"/>
          <p:cNvSpPr>
            <a:spLocks/>
          </p:cNvSpPr>
          <p:nvPr/>
        </p:nvSpPr>
        <p:spPr bwMode="auto">
          <a:xfrm>
            <a:off x="4648200" y="4724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4648200" y="4724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648200" y="4724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2286000" y="4724400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0126" y="5302249"/>
            <a:ext cx="7153173" cy="1631214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+mn-cs"/>
              </a:rPr>
              <a:t> If X loses a value, neighbors of X need to be rechecked!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+mn-cs"/>
              </a:rPr>
              <a:t> Arc consistency detects failure earlier than forward checking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+mn-cs"/>
              </a:rPr>
              <a:t> What’s the downside of arc consistency?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+mn-cs"/>
              </a:rPr>
              <a:t> Can be run as a preprocessor or after each assignment </a:t>
            </a:r>
          </a:p>
          <a:p>
            <a:pPr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Arc Consistency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7150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Runtime: O(n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d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), can be reduced to O(n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d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… but detecting all possible future problems is NP-hard – why?</a:t>
            </a:r>
          </a:p>
        </p:txBody>
      </p:sp>
      <p:sp>
        <p:nvSpPr>
          <p:cNvPr id="3994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4D2465-742B-47D8-B845-A0383BD4E023}" type="slidenum">
              <a:rPr lang="en-US" smtClean="0">
                <a:latin typeface="Arial" charset="0"/>
              </a:rPr>
              <a:pPr>
                <a:defRPr/>
              </a:pPr>
              <a:t>56</a:t>
            </a:fld>
            <a:endParaRPr lang="en-US" smtClean="0">
              <a:latin typeface="Arial" charset="0"/>
            </a:endParaRP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465265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5419725" y="6400801"/>
            <a:ext cx="3672796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/>
              <a:t>[demo: arc consistency animation]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Limitations of Arc Consistency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495800" cy="32004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After running arc consistency:</a:t>
            </a:r>
          </a:p>
          <a:p>
            <a:pPr lvl="1" eaLnBrk="1" hangingPunct="1"/>
            <a:r>
              <a:rPr lang="en-US" sz="2400" dirty="0" smtClean="0"/>
              <a:t>Can have one solution left</a:t>
            </a:r>
          </a:p>
          <a:p>
            <a:pPr lvl="1" eaLnBrk="1" hangingPunct="1"/>
            <a:r>
              <a:rPr lang="en-US" sz="2400" dirty="0" smtClean="0"/>
              <a:t>Can have multiple solutions left</a:t>
            </a:r>
          </a:p>
          <a:p>
            <a:pPr lvl="1" eaLnBrk="1" hangingPunct="1"/>
            <a:r>
              <a:rPr lang="en-US" sz="2400" dirty="0" smtClean="0"/>
              <a:t>Can have no solutions left (and not know it)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5410200" y="2743200"/>
            <a:ext cx="3124200" cy="1524000"/>
            <a:chOff x="5257800" y="2514600"/>
            <a:chExt cx="3124200" cy="1524000"/>
          </a:xfrm>
        </p:grpSpPr>
        <p:grpSp>
          <p:nvGrpSpPr>
            <p:cNvPr id="44074" name="Group 4"/>
            <p:cNvGrpSpPr>
              <a:grpSpLocks/>
            </p:cNvGrpSpPr>
            <p:nvPr/>
          </p:nvGrpSpPr>
          <p:grpSpPr bwMode="auto">
            <a:xfrm>
              <a:off x="5257800" y="2514600"/>
              <a:ext cx="3124200" cy="1524000"/>
              <a:chOff x="3552" y="1056"/>
              <a:chExt cx="2016" cy="1056"/>
            </a:xfrm>
          </p:grpSpPr>
          <p:grpSp>
            <p:nvGrpSpPr>
              <p:cNvPr id="44080" name="Group 5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44090" name="Oval 6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2773" y="2800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77" algn="l"/>
                      <a:tab pos="1828754" algn="l"/>
                      <a:tab pos="2743131" algn="l"/>
                      <a:tab pos="3657509" algn="l"/>
                      <a:tab pos="4571886" algn="l"/>
                      <a:tab pos="5486263" algn="l"/>
                      <a:tab pos="6400640" algn="l"/>
                      <a:tab pos="7315017" algn="l"/>
                      <a:tab pos="8229394" algn="l"/>
                      <a:tab pos="9143771" algn="l"/>
                      <a:tab pos="10058149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4081" name="Group 8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44088" name="Oval 9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397" y="3472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77" algn="l"/>
                      <a:tab pos="1828754" algn="l"/>
                      <a:tab pos="2743131" algn="l"/>
                      <a:tab pos="3657509" algn="l"/>
                      <a:tab pos="4571886" algn="l"/>
                      <a:tab pos="5486263" algn="l"/>
                      <a:tab pos="6400640" algn="l"/>
                      <a:tab pos="7315017" algn="l"/>
                      <a:tab pos="8229394" algn="l"/>
                      <a:tab pos="9143771" algn="l"/>
                      <a:tab pos="10058149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4082" name="Group 11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44086" name="Oval 12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149" y="3472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77" algn="l"/>
                      <a:tab pos="1828754" algn="l"/>
                      <a:tab pos="2743131" algn="l"/>
                      <a:tab pos="3657509" algn="l"/>
                      <a:tab pos="4571886" algn="l"/>
                      <a:tab pos="5486263" algn="l"/>
                      <a:tab pos="6400640" algn="l"/>
                      <a:tab pos="7315017" algn="l"/>
                      <a:tab pos="8229394" algn="l"/>
                      <a:tab pos="9143771" algn="l"/>
                      <a:tab pos="10058149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4083" name="Line 14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4" name="Line 15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5" name="Line 1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75" name="Rectangle 18"/>
            <p:cNvSpPr>
              <a:spLocks noChangeArrowheads="1"/>
            </p:cNvSpPr>
            <p:nvPr/>
          </p:nvSpPr>
          <p:spPr bwMode="auto">
            <a:xfrm>
              <a:off x="5715000" y="3657600"/>
              <a:ext cx="2286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6" name="Rectangle 19"/>
            <p:cNvSpPr>
              <a:spLocks noChangeArrowheads="1"/>
            </p:cNvSpPr>
            <p:nvPr/>
          </p:nvSpPr>
          <p:spPr bwMode="auto">
            <a:xfrm>
              <a:off x="6019800" y="36576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7" name="Rectangle 21"/>
            <p:cNvSpPr>
              <a:spLocks noChangeArrowheads="1"/>
            </p:cNvSpPr>
            <p:nvPr/>
          </p:nvSpPr>
          <p:spPr bwMode="auto">
            <a:xfrm>
              <a:off x="7696200" y="3657600"/>
              <a:ext cx="2286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8" name="Rectangle 22"/>
            <p:cNvSpPr>
              <a:spLocks noChangeArrowheads="1"/>
            </p:cNvSpPr>
            <p:nvPr/>
          </p:nvSpPr>
          <p:spPr bwMode="auto">
            <a:xfrm>
              <a:off x="6400800" y="2667000"/>
              <a:ext cx="8382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9" name="Rectangle 23"/>
            <p:cNvSpPr>
              <a:spLocks noChangeArrowheads="1"/>
            </p:cNvSpPr>
            <p:nvPr/>
          </p:nvSpPr>
          <p:spPr bwMode="auto">
            <a:xfrm>
              <a:off x="8001000" y="36576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80"/>
          <p:cNvGrpSpPr>
            <a:grpSpLocks/>
          </p:cNvGrpSpPr>
          <p:nvPr/>
        </p:nvGrpSpPr>
        <p:grpSpPr bwMode="auto">
          <a:xfrm>
            <a:off x="5286375" y="5029200"/>
            <a:ext cx="2990851" cy="1524000"/>
            <a:chOff x="5286829" y="5029200"/>
            <a:chExt cx="2989942" cy="1524000"/>
          </a:xfrm>
        </p:grpSpPr>
        <p:grpSp>
          <p:nvGrpSpPr>
            <p:cNvPr id="44049" name="Group 25"/>
            <p:cNvGrpSpPr>
              <a:grpSpLocks/>
            </p:cNvGrpSpPr>
            <p:nvPr/>
          </p:nvGrpSpPr>
          <p:grpSpPr bwMode="auto">
            <a:xfrm>
              <a:off x="7086600" y="5029200"/>
              <a:ext cx="1190171" cy="554182"/>
              <a:chOff x="2448" y="2736"/>
              <a:chExt cx="768" cy="384"/>
            </a:xfrm>
          </p:grpSpPr>
          <p:sp>
            <p:nvSpPr>
              <p:cNvPr id="44072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3" name="Text Box 27"/>
              <p:cNvSpPr txBox="1">
                <a:spLocks noChangeArrowheads="1"/>
              </p:cNvSpPr>
              <p:nvPr/>
            </p:nvSpPr>
            <p:spPr bwMode="auto">
              <a:xfrm>
                <a:off x="2773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4050" name="Group 28"/>
            <p:cNvGrpSpPr>
              <a:grpSpLocks/>
            </p:cNvGrpSpPr>
            <p:nvPr/>
          </p:nvGrpSpPr>
          <p:grpSpPr bwMode="auto">
            <a:xfrm>
              <a:off x="7086600" y="5999018"/>
              <a:ext cx="1190171" cy="554182"/>
              <a:chOff x="3072" y="3408"/>
              <a:chExt cx="768" cy="384"/>
            </a:xfrm>
          </p:grpSpPr>
          <p:sp>
            <p:nvSpPr>
              <p:cNvPr id="44070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1" name="Text Box 30"/>
              <p:cNvSpPr txBox="1">
                <a:spLocks noChangeArrowheads="1"/>
              </p:cNvSpPr>
              <p:nvPr/>
            </p:nvSpPr>
            <p:spPr bwMode="auto">
              <a:xfrm>
                <a:off x="3397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4051" name="Group 31"/>
            <p:cNvGrpSpPr>
              <a:grpSpLocks/>
            </p:cNvGrpSpPr>
            <p:nvPr/>
          </p:nvGrpSpPr>
          <p:grpSpPr bwMode="auto">
            <a:xfrm>
              <a:off x="5286829" y="5999018"/>
              <a:ext cx="1190171" cy="554182"/>
              <a:chOff x="1824" y="3408"/>
              <a:chExt cx="768" cy="384"/>
            </a:xfrm>
          </p:grpSpPr>
          <p:sp>
            <p:nvSpPr>
              <p:cNvPr id="44068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9" name="Text Box 33"/>
              <p:cNvSpPr txBox="1">
                <a:spLocks noChangeArrowheads="1"/>
              </p:cNvSpPr>
              <p:nvPr/>
            </p:nvSpPr>
            <p:spPr bwMode="auto">
              <a:xfrm>
                <a:off x="2149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44052" name="Rectangle 37"/>
            <p:cNvSpPr>
              <a:spLocks noChangeArrowheads="1"/>
            </p:cNvSpPr>
            <p:nvPr/>
          </p:nvSpPr>
          <p:spPr bwMode="auto">
            <a:xfrm>
              <a:off x="5486400" y="61722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3" name="Rectangle 40"/>
            <p:cNvSpPr>
              <a:spLocks noChangeArrowheads="1"/>
            </p:cNvSpPr>
            <p:nvPr/>
          </p:nvSpPr>
          <p:spPr bwMode="auto">
            <a:xfrm>
              <a:off x="7315200" y="61722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4" name="Rectangle 43"/>
            <p:cNvSpPr>
              <a:spLocks noChangeArrowheads="1"/>
            </p:cNvSpPr>
            <p:nvPr/>
          </p:nvSpPr>
          <p:spPr bwMode="auto">
            <a:xfrm>
              <a:off x="7315200" y="51816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Rectangle 45"/>
            <p:cNvSpPr>
              <a:spLocks noChangeArrowheads="1"/>
            </p:cNvSpPr>
            <p:nvPr/>
          </p:nvSpPr>
          <p:spPr bwMode="auto">
            <a:xfrm>
              <a:off x="7848600" y="51816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Rectangle 46"/>
            <p:cNvSpPr>
              <a:spLocks noChangeArrowheads="1"/>
            </p:cNvSpPr>
            <p:nvPr/>
          </p:nvSpPr>
          <p:spPr bwMode="auto">
            <a:xfrm>
              <a:off x="6019800" y="61722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7" name="Rectangle 47"/>
            <p:cNvSpPr>
              <a:spLocks noChangeArrowheads="1"/>
            </p:cNvSpPr>
            <p:nvPr/>
          </p:nvSpPr>
          <p:spPr bwMode="auto">
            <a:xfrm>
              <a:off x="7848600" y="61722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4058" name="Group 25"/>
            <p:cNvGrpSpPr>
              <a:grpSpLocks/>
            </p:cNvGrpSpPr>
            <p:nvPr/>
          </p:nvGrpSpPr>
          <p:grpSpPr bwMode="auto">
            <a:xfrm>
              <a:off x="5286829" y="5029200"/>
              <a:ext cx="1190171" cy="554182"/>
              <a:chOff x="2448" y="2736"/>
              <a:chExt cx="768" cy="384"/>
            </a:xfrm>
          </p:grpSpPr>
          <p:sp>
            <p:nvSpPr>
              <p:cNvPr id="44066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7" name="Text Box 27"/>
              <p:cNvSpPr txBox="1">
                <a:spLocks noChangeArrowheads="1"/>
              </p:cNvSpPr>
              <p:nvPr/>
            </p:nvSpPr>
            <p:spPr bwMode="auto">
              <a:xfrm>
                <a:off x="2773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77" algn="l"/>
                    <a:tab pos="1828754" algn="l"/>
                    <a:tab pos="2743131" algn="l"/>
                    <a:tab pos="3657509" algn="l"/>
                    <a:tab pos="4571886" algn="l"/>
                    <a:tab pos="5486263" algn="l"/>
                    <a:tab pos="6400640" algn="l"/>
                    <a:tab pos="7315017" algn="l"/>
                    <a:tab pos="8229394" algn="l"/>
                    <a:tab pos="9143771" algn="l"/>
                    <a:tab pos="10058149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44059" name="Rectangle 18"/>
            <p:cNvSpPr>
              <a:spLocks noChangeArrowheads="1"/>
            </p:cNvSpPr>
            <p:nvPr/>
          </p:nvSpPr>
          <p:spPr bwMode="auto">
            <a:xfrm>
              <a:off x="5515429" y="5202382"/>
              <a:ext cx="762000" cy="228600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1" name="Straight Connector 50"/>
            <p:cNvCxnSpPr>
              <a:stCxn id="44066" idx="6"/>
              <a:endCxn id="44072" idx="2"/>
            </p:cNvCxnSpPr>
            <p:nvPr/>
          </p:nvCxnSpPr>
          <p:spPr>
            <a:xfrm>
              <a:off x="6477093" y="5307013"/>
              <a:ext cx="609415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4066" idx="4"/>
              <a:endCxn id="44068" idx="0"/>
            </p:cNvCxnSpPr>
            <p:nvPr/>
          </p:nvCxnSpPr>
          <p:spPr>
            <a:xfrm rot="5400000">
              <a:off x="5673999" y="5791200"/>
              <a:ext cx="414338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4066" idx="5"/>
              <a:endCxn id="44070" idx="1"/>
            </p:cNvCxnSpPr>
            <p:nvPr/>
          </p:nvCxnSpPr>
          <p:spPr>
            <a:xfrm rot="16200000" flipH="1">
              <a:off x="6492875" y="5311921"/>
              <a:ext cx="577850" cy="9585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4072" idx="4"/>
              <a:endCxn id="44070" idx="0"/>
            </p:cNvCxnSpPr>
            <p:nvPr/>
          </p:nvCxnSpPr>
          <p:spPr>
            <a:xfrm rot="5400000">
              <a:off x="7475264" y="5791200"/>
              <a:ext cx="414338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44070" idx="2"/>
              <a:endCxn id="44068" idx="6"/>
            </p:cNvCxnSpPr>
            <p:nvPr/>
          </p:nvCxnSpPr>
          <p:spPr>
            <a:xfrm rot="10800000">
              <a:off x="6477093" y="6275388"/>
              <a:ext cx="609415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4068" idx="7"/>
              <a:endCxn id="44072" idx="3"/>
            </p:cNvCxnSpPr>
            <p:nvPr/>
          </p:nvCxnSpPr>
          <p:spPr>
            <a:xfrm rot="5400000" flipH="1" flipV="1">
              <a:off x="6492875" y="5311921"/>
              <a:ext cx="577850" cy="9585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81"/>
          <p:cNvGrpSpPr>
            <a:grpSpLocks/>
          </p:cNvGrpSpPr>
          <p:nvPr/>
        </p:nvGrpSpPr>
        <p:grpSpPr bwMode="auto">
          <a:xfrm>
            <a:off x="2362200" y="5105401"/>
            <a:ext cx="2157413" cy="1281113"/>
            <a:chOff x="1366276" y="5105400"/>
            <a:chExt cx="2157008" cy="1281752"/>
          </a:xfrm>
        </p:grpSpPr>
        <p:sp>
          <p:nvSpPr>
            <p:cNvPr id="67" name="Freeform 66"/>
            <p:cNvSpPr/>
            <p:nvPr/>
          </p:nvSpPr>
          <p:spPr>
            <a:xfrm>
              <a:off x="1366276" y="5105400"/>
              <a:ext cx="2157008" cy="1281752"/>
            </a:xfrm>
            <a:custGeom>
              <a:avLst/>
              <a:gdLst>
                <a:gd name="connsiteX0" fmla="*/ 1322333 w 2509688"/>
                <a:gd name="connsiteY0" fmla="*/ 3718 h 1491324"/>
                <a:gd name="connsiteX1" fmla="*/ 926548 w 2509688"/>
                <a:gd name="connsiteY1" fmla="*/ 17366 h 1491324"/>
                <a:gd name="connsiteX2" fmla="*/ 844661 w 2509688"/>
                <a:gd name="connsiteY2" fmla="*/ 58309 h 1491324"/>
                <a:gd name="connsiteX3" fmla="*/ 803718 w 2509688"/>
                <a:gd name="connsiteY3" fmla="*/ 71957 h 1491324"/>
                <a:gd name="connsiteX4" fmla="*/ 735479 w 2509688"/>
                <a:gd name="connsiteY4" fmla="*/ 99253 h 1491324"/>
                <a:gd name="connsiteX5" fmla="*/ 653593 w 2509688"/>
                <a:gd name="connsiteY5" fmla="*/ 167491 h 1491324"/>
                <a:gd name="connsiteX6" fmla="*/ 571706 w 2509688"/>
                <a:gd name="connsiteY6" fmla="*/ 235730 h 1491324"/>
                <a:gd name="connsiteX7" fmla="*/ 462524 w 2509688"/>
                <a:gd name="connsiteY7" fmla="*/ 344912 h 1491324"/>
                <a:gd name="connsiteX8" fmla="*/ 435228 w 2509688"/>
                <a:gd name="connsiteY8" fmla="*/ 399503 h 1491324"/>
                <a:gd name="connsiteX9" fmla="*/ 407933 w 2509688"/>
                <a:gd name="connsiteY9" fmla="*/ 481390 h 1491324"/>
                <a:gd name="connsiteX10" fmla="*/ 394285 w 2509688"/>
                <a:gd name="connsiteY10" fmla="*/ 522333 h 1491324"/>
                <a:gd name="connsiteX11" fmla="*/ 380637 w 2509688"/>
                <a:gd name="connsiteY11" fmla="*/ 576924 h 1491324"/>
                <a:gd name="connsiteX12" fmla="*/ 353342 w 2509688"/>
                <a:gd name="connsiteY12" fmla="*/ 658811 h 1491324"/>
                <a:gd name="connsiteX13" fmla="*/ 326046 w 2509688"/>
                <a:gd name="connsiteY13" fmla="*/ 754345 h 1491324"/>
                <a:gd name="connsiteX14" fmla="*/ 203217 w 2509688"/>
                <a:gd name="connsiteY14" fmla="*/ 808936 h 1491324"/>
                <a:gd name="connsiteX15" fmla="*/ 121330 w 2509688"/>
                <a:gd name="connsiteY15" fmla="*/ 849879 h 1491324"/>
                <a:gd name="connsiteX16" fmla="*/ 94034 w 2509688"/>
                <a:gd name="connsiteY16" fmla="*/ 1272960 h 1491324"/>
                <a:gd name="connsiteX17" fmla="*/ 175921 w 2509688"/>
                <a:gd name="connsiteY17" fmla="*/ 1300256 h 1491324"/>
                <a:gd name="connsiteX18" fmla="*/ 216864 w 2509688"/>
                <a:gd name="connsiteY18" fmla="*/ 1327551 h 1491324"/>
                <a:gd name="connsiteX19" fmla="*/ 285103 w 2509688"/>
                <a:gd name="connsiteY19" fmla="*/ 1354847 h 1491324"/>
                <a:gd name="connsiteX20" fmla="*/ 407933 w 2509688"/>
                <a:gd name="connsiteY20" fmla="*/ 1382142 h 1491324"/>
                <a:gd name="connsiteX21" fmla="*/ 1281390 w 2509688"/>
                <a:gd name="connsiteY21" fmla="*/ 1409438 h 1491324"/>
                <a:gd name="connsiteX22" fmla="*/ 1390572 w 2509688"/>
                <a:gd name="connsiteY22" fmla="*/ 1450381 h 1491324"/>
                <a:gd name="connsiteX23" fmla="*/ 1445163 w 2509688"/>
                <a:gd name="connsiteY23" fmla="*/ 1491324 h 1491324"/>
                <a:gd name="connsiteX24" fmla="*/ 2032017 w 2509688"/>
                <a:gd name="connsiteY24" fmla="*/ 1477676 h 1491324"/>
                <a:gd name="connsiteX25" fmla="*/ 2072960 w 2509688"/>
                <a:gd name="connsiteY25" fmla="*/ 1464029 h 1491324"/>
                <a:gd name="connsiteX26" fmla="*/ 2209437 w 2509688"/>
                <a:gd name="connsiteY26" fmla="*/ 1436733 h 1491324"/>
                <a:gd name="connsiteX27" fmla="*/ 2304972 w 2509688"/>
                <a:gd name="connsiteY27" fmla="*/ 1341199 h 1491324"/>
                <a:gd name="connsiteX28" fmla="*/ 2359563 w 2509688"/>
                <a:gd name="connsiteY28" fmla="*/ 1286608 h 1491324"/>
                <a:gd name="connsiteX29" fmla="*/ 2400506 w 2509688"/>
                <a:gd name="connsiteY29" fmla="*/ 1232017 h 1491324"/>
                <a:gd name="connsiteX30" fmla="*/ 2441449 w 2509688"/>
                <a:gd name="connsiteY30" fmla="*/ 1109187 h 1491324"/>
                <a:gd name="connsiteX31" fmla="*/ 2468745 w 2509688"/>
                <a:gd name="connsiteY31" fmla="*/ 1027300 h 1491324"/>
                <a:gd name="connsiteX32" fmla="*/ 2509688 w 2509688"/>
                <a:gd name="connsiteY32" fmla="*/ 890823 h 1491324"/>
                <a:gd name="connsiteX33" fmla="*/ 2496040 w 2509688"/>
                <a:gd name="connsiteY33" fmla="*/ 563276 h 1491324"/>
                <a:gd name="connsiteX34" fmla="*/ 2468745 w 2509688"/>
                <a:gd name="connsiteY34" fmla="*/ 508685 h 1491324"/>
                <a:gd name="connsiteX35" fmla="*/ 2455097 w 2509688"/>
                <a:gd name="connsiteY35" fmla="*/ 467742 h 1491324"/>
                <a:gd name="connsiteX36" fmla="*/ 2427802 w 2509688"/>
                <a:gd name="connsiteY36" fmla="*/ 399503 h 1491324"/>
                <a:gd name="connsiteX37" fmla="*/ 2386858 w 2509688"/>
                <a:gd name="connsiteY37" fmla="*/ 303969 h 1491324"/>
                <a:gd name="connsiteX38" fmla="*/ 2318620 w 2509688"/>
                <a:gd name="connsiteY38" fmla="*/ 249378 h 1491324"/>
                <a:gd name="connsiteX39" fmla="*/ 2264028 w 2509688"/>
                <a:gd name="connsiteY39" fmla="*/ 194787 h 1491324"/>
                <a:gd name="connsiteX40" fmla="*/ 2154846 w 2509688"/>
                <a:gd name="connsiteY40" fmla="*/ 140196 h 1491324"/>
                <a:gd name="connsiteX41" fmla="*/ 2072960 w 2509688"/>
                <a:gd name="connsiteY41" fmla="*/ 85605 h 1491324"/>
                <a:gd name="connsiteX42" fmla="*/ 1745414 w 2509688"/>
                <a:gd name="connsiteY42" fmla="*/ 44662 h 1491324"/>
                <a:gd name="connsiteX43" fmla="*/ 1622584 w 2509688"/>
                <a:gd name="connsiteY43" fmla="*/ 17366 h 1491324"/>
                <a:gd name="connsiteX44" fmla="*/ 1567993 w 2509688"/>
                <a:gd name="connsiteY44" fmla="*/ 3718 h 1491324"/>
                <a:gd name="connsiteX45" fmla="*/ 1322333 w 2509688"/>
                <a:gd name="connsiteY45" fmla="*/ 3718 h 149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09688" h="1491324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1899576" y="5334114"/>
              <a:ext cx="1301506" cy="762380"/>
            </a:xfrm>
            <a:custGeom>
              <a:avLst/>
              <a:gdLst>
                <a:gd name="connsiteX0" fmla="*/ 1322333 w 2509688"/>
                <a:gd name="connsiteY0" fmla="*/ 3718 h 1491324"/>
                <a:gd name="connsiteX1" fmla="*/ 926548 w 2509688"/>
                <a:gd name="connsiteY1" fmla="*/ 17366 h 1491324"/>
                <a:gd name="connsiteX2" fmla="*/ 844661 w 2509688"/>
                <a:gd name="connsiteY2" fmla="*/ 58309 h 1491324"/>
                <a:gd name="connsiteX3" fmla="*/ 803718 w 2509688"/>
                <a:gd name="connsiteY3" fmla="*/ 71957 h 1491324"/>
                <a:gd name="connsiteX4" fmla="*/ 735479 w 2509688"/>
                <a:gd name="connsiteY4" fmla="*/ 99253 h 1491324"/>
                <a:gd name="connsiteX5" fmla="*/ 653593 w 2509688"/>
                <a:gd name="connsiteY5" fmla="*/ 167491 h 1491324"/>
                <a:gd name="connsiteX6" fmla="*/ 571706 w 2509688"/>
                <a:gd name="connsiteY6" fmla="*/ 235730 h 1491324"/>
                <a:gd name="connsiteX7" fmla="*/ 462524 w 2509688"/>
                <a:gd name="connsiteY7" fmla="*/ 344912 h 1491324"/>
                <a:gd name="connsiteX8" fmla="*/ 435228 w 2509688"/>
                <a:gd name="connsiteY8" fmla="*/ 399503 h 1491324"/>
                <a:gd name="connsiteX9" fmla="*/ 407933 w 2509688"/>
                <a:gd name="connsiteY9" fmla="*/ 481390 h 1491324"/>
                <a:gd name="connsiteX10" fmla="*/ 394285 w 2509688"/>
                <a:gd name="connsiteY10" fmla="*/ 522333 h 1491324"/>
                <a:gd name="connsiteX11" fmla="*/ 380637 w 2509688"/>
                <a:gd name="connsiteY11" fmla="*/ 576924 h 1491324"/>
                <a:gd name="connsiteX12" fmla="*/ 353342 w 2509688"/>
                <a:gd name="connsiteY12" fmla="*/ 658811 h 1491324"/>
                <a:gd name="connsiteX13" fmla="*/ 326046 w 2509688"/>
                <a:gd name="connsiteY13" fmla="*/ 754345 h 1491324"/>
                <a:gd name="connsiteX14" fmla="*/ 203217 w 2509688"/>
                <a:gd name="connsiteY14" fmla="*/ 808936 h 1491324"/>
                <a:gd name="connsiteX15" fmla="*/ 121330 w 2509688"/>
                <a:gd name="connsiteY15" fmla="*/ 849879 h 1491324"/>
                <a:gd name="connsiteX16" fmla="*/ 94034 w 2509688"/>
                <a:gd name="connsiteY16" fmla="*/ 1272960 h 1491324"/>
                <a:gd name="connsiteX17" fmla="*/ 175921 w 2509688"/>
                <a:gd name="connsiteY17" fmla="*/ 1300256 h 1491324"/>
                <a:gd name="connsiteX18" fmla="*/ 216864 w 2509688"/>
                <a:gd name="connsiteY18" fmla="*/ 1327551 h 1491324"/>
                <a:gd name="connsiteX19" fmla="*/ 285103 w 2509688"/>
                <a:gd name="connsiteY19" fmla="*/ 1354847 h 1491324"/>
                <a:gd name="connsiteX20" fmla="*/ 407933 w 2509688"/>
                <a:gd name="connsiteY20" fmla="*/ 1382142 h 1491324"/>
                <a:gd name="connsiteX21" fmla="*/ 1281390 w 2509688"/>
                <a:gd name="connsiteY21" fmla="*/ 1409438 h 1491324"/>
                <a:gd name="connsiteX22" fmla="*/ 1390572 w 2509688"/>
                <a:gd name="connsiteY22" fmla="*/ 1450381 h 1491324"/>
                <a:gd name="connsiteX23" fmla="*/ 1445163 w 2509688"/>
                <a:gd name="connsiteY23" fmla="*/ 1491324 h 1491324"/>
                <a:gd name="connsiteX24" fmla="*/ 2032017 w 2509688"/>
                <a:gd name="connsiteY24" fmla="*/ 1477676 h 1491324"/>
                <a:gd name="connsiteX25" fmla="*/ 2072960 w 2509688"/>
                <a:gd name="connsiteY25" fmla="*/ 1464029 h 1491324"/>
                <a:gd name="connsiteX26" fmla="*/ 2209437 w 2509688"/>
                <a:gd name="connsiteY26" fmla="*/ 1436733 h 1491324"/>
                <a:gd name="connsiteX27" fmla="*/ 2304972 w 2509688"/>
                <a:gd name="connsiteY27" fmla="*/ 1341199 h 1491324"/>
                <a:gd name="connsiteX28" fmla="*/ 2359563 w 2509688"/>
                <a:gd name="connsiteY28" fmla="*/ 1286608 h 1491324"/>
                <a:gd name="connsiteX29" fmla="*/ 2400506 w 2509688"/>
                <a:gd name="connsiteY29" fmla="*/ 1232017 h 1491324"/>
                <a:gd name="connsiteX30" fmla="*/ 2441449 w 2509688"/>
                <a:gd name="connsiteY30" fmla="*/ 1109187 h 1491324"/>
                <a:gd name="connsiteX31" fmla="*/ 2468745 w 2509688"/>
                <a:gd name="connsiteY31" fmla="*/ 1027300 h 1491324"/>
                <a:gd name="connsiteX32" fmla="*/ 2509688 w 2509688"/>
                <a:gd name="connsiteY32" fmla="*/ 890823 h 1491324"/>
                <a:gd name="connsiteX33" fmla="*/ 2496040 w 2509688"/>
                <a:gd name="connsiteY33" fmla="*/ 563276 h 1491324"/>
                <a:gd name="connsiteX34" fmla="*/ 2468745 w 2509688"/>
                <a:gd name="connsiteY34" fmla="*/ 508685 h 1491324"/>
                <a:gd name="connsiteX35" fmla="*/ 2455097 w 2509688"/>
                <a:gd name="connsiteY35" fmla="*/ 467742 h 1491324"/>
                <a:gd name="connsiteX36" fmla="*/ 2427802 w 2509688"/>
                <a:gd name="connsiteY36" fmla="*/ 399503 h 1491324"/>
                <a:gd name="connsiteX37" fmla="*/ 2386858 w 2509688"/>
                <a:gd name="connsiteY37" fmla="*/ 303969 h 1491324"/>
                <a:gd name="connsiteX38" fmla="*/ 2318620 w 2509688"/>
                <a:gd name="connsiteY38" fmla="*/ 249378 h 1491324"/>
                <a:gd name="connsiteX39" fmla="*/ 2264028 w 2509688"/>
                <a:gd name="connsiteY39" fmla="*/ 194787 h 1491324"/>
                <a:gd name="connsiteX40" fmla="*/ 2154846 w 2509688"/>
                <a:gd name="connsiteY40" fmla="*/ 140196 h 1491324"/>
                <a:gd name="connsiteX41" fmla="*/ 2072960 w 2509688"/>
                <a:gd name="connsiteY41" fmla="*/ 85605 h 1491324"/>
                <a:gd name="connsiteX42" fmla="*/ 1745414 w 2509688"/>
                <a:gd name="connsiteY42" fmla="*/ 44662 h 1491324"/>
                <a:gd name="connsiteX43" fmla="*/ 1622584 w 2509688"/>
                <a:gd name="connsiteY43" fmla="*/ 17366 h 1491324"/>
                <a:gd name="connsiteX44" fmla="*/ 1567993 w 2509688"/>
                <a:gd name="connsiteY44" fmla="*/ 3718 h 1491324"/>
                <a:gd name="connsiteX45" fmla="*/ 1322333 w 2509688"/>
                <a:gd name="connsiteY45" fmla="*/ 3718 h 149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09688" h="1491324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1" name="Straight Connector 70"/>
            <p:cNvCxnSpPr>
              <a:stCxn id="69" idx="44"/>
              <a:endCxn id="69" idx="21"/>
            </p:cNvCxnSpPr>
            <p:nvPr/>
          </p:nvCxnSpPr>
          <p:spPr>
            <a:xfrm flipH="1">
              <a:off x="2563026" y="5335703"/>
              <a:ext cx="149197" cy="717908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7" idx="32"/>
              <a:endCxn id="69" idx="32"/>
            </p:cNvCxnSpPr>
            <p:nvPr/>
          </p:nvCxnSpPr>
          <p:spPr>
            <a:xfrm flipH="1" flipV="1">
              <a:off x="3201081" y="5789954"/>
              <a:ext cx="322203" cy="8100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9" idx="15"/>
              <a:endCxn id="67" idx="10"/>
            </p:cNvCxnSpPr>
            <p:nvPr/>
          </p:nvCxnSpPr>
          <p:spPr>
            <a:xfrm flipH="1" flipV="1">
              <a:off x="1705937" y="5554887"/>
              <a:ext cx="257127" cy="21283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88"/>
          <p:cNvGrpSpPr>
            <a:grpSpLocks/>
          </p:cNvGrpSpPr>
          <p:nvPr/>
        </p:nvGrpSpPr>
        <p:grpSpPr bwMode="auto">
          <a:xfrm>
            <a:off x="6172202" y="1614488"/>
            <a:ext cx="1516063" cy="900112"/>
            <a:chOff x="6096000" y="1447800"/>
            <a:chExt cx="2157008" cy="1281752"/>
          </a:xfrm>
        </p:grpSpPr>
        <p:sp>
          <p:nvSpPr>
            <p:cNvPr id="84" name="Freeform 83"/>
            <p:cNvSpPr/>
            <p:nvPr/>
          </p:nvSpPr>
          <p:spPr>
            <a:xfrm>
              <a:off x="6096000" y="1447800"/>
              <a:ext cx="2157008" cy="1281752"/>
            </a:xfrm>
            <a:custGeom>
              <a:avLst/>
              <a:gdLst>
                <a:gd name="connsiteX0" fmla="*/ 1322333 w 2509688"/>
                <a:gd name="connsiteY0" fmla="*/ 3718 h 1491324"/>
                <a:gd name="connsiteX1" fmla="*/ 926548 w 2509688"/>
                <a:gd name="connsiteY1" fmla="*/ 17366 h 1491324"/>
                <a:gd name="connsiteX2" fmla="*/ 844661 w 2509688"/>
                <a:gd name="connsiteY2" fmla="*/ 58309 h 1491324"/>
                <a:gd name="connsiteX3" fmla="*/ 803718 w 2509688"/>
                <a:gd name="connsiteY3" fmla="*/ 71957 h 1491324"/>
                <a:gd name="connsiteX4" fmla="*/ 735479 w 2509688"/>
                <a:gd name="connsiteY4" fmla="*/ 99253 h 1491324"/>
                <a:gd name="connsiteX5" fmla="*/ 653593 w 2509688"/>
                <a:gd name="connsiteY5" fmla="*/ 167491 h 1491324"/>
                <a:gd name="connsiteX6" fmla="*/ 571706 w 2509688"/>
                <a:gd name="connsiteY6" fmla="*/ 235730 h 1491324"/>
                <a:gd name="connsiteX7" fmla="*/ 462524 w 2509688"/>
                <a:gd name="connsiteY7" fmla="*/ 344912 h 1491324"/>
                <a:gd name="connsiteX8" fmla="*/ 435228 w 2509688"/>
                <a:gd name="connsiteY8" fmla="*/ 399503 h 1491324"/>
                <a:gd name="connsiteX9" fmla="*/ 407933 w 2509688"/>
                <a:gd name="connsiteY9" fmla="*/ 481390 h 1491324"/>
                <a:gd name="connsiteX10" fmla="*/ 394285 w 2509688"/>
                <a:gd name="connsiteY10" fmla="*/ 522333 h 1491324"/>
                <a:gd name="connsiteX11" fmla="*/ 380637 w 2509688"/>
                <a:gd name="connsiteY11" fmla="*/ 576924 h 1491324"/>
                <a:gd name="connsiteX12" fmla="*/ 353342 w 2509688"/>
                <a:gd name="connsiteY12" fmla="*/ 658811 h 1491324"/>
                <a:gd name="connsiteX13" fmla="*/ 326046 w 2509688"/>
                <a:gd name="connsiteY13" fmla="*/ 754345 h 1491324"/>
                <a:gd name="connsiteX14" fmla="*/ 203217 w 2509688"/>
                <a:gd name="connsiteY14" fmla="*/ 808936 h 1491324"/>
                <a:gd name="connsiteX15" fmla="*/ 121330 w 2509688"/>
                <a:gd name="connsiteY15" fmla="*/ 849879 h 1491324"/>
                <a:gd name="connsiteX16" fmla="*/ 94034 w 2509688"/>
                <a:gd name="connsiteY16" fmla="*/ 1272960 h 1491324"/>
                <a:gd name="connsiteX17" fmla="*/ 175921 w 2509688"/>
                <a:gd name="connsiteY17" fmla="*/ 1300256 h 1491324"/>
                <a:gd name="connsiteX18" fmla="*/ 216864 w 2509688"/>
                <a:gd name="connsiteY18" fmla="*/ 1327551 h 1491324"/>
                <a:gd name="connsiteX19" fmla="*/ 285103 w 2509688"/>
                <a:gd name="connsiteY19" fmla="*/ 1354847 h 1491324"/>
                <a:gd name="connsiteX20" fmla="*/ 407933 w 2509688"/>
                <a:gd name="connsiteY20" fmla="*/ 1382142 h 1491324"/>
                <a:gd name="connsiteX21" fmla="*/ 1281390 w 2509688"/>
                <a:gd name="connsiteY21" fmla="*/ 1409438 h 1491324"/>
                <a:gd name="connsiteX22" fmla="*/ 1390572 w 2509688"/>
                <a:gd name="connsiteY22" fmla="*/ 1450381 h 1491324"/>
                <a:gd name="connsiteX23" fmla="*/ 1445163 w 2509688"/>
                <a:gd name="connsiteY23" fmla="*/ 1491324 h 1491324"/>
                <a:gd name="connsiteX24" fmla="*/ 2032017 w 2509688"/>
                <a:gd name="connsiteY24" fmla="*/ 1477676 h 1491324"/>
                <a:gd name="connsiteX25" fmla="*/ 2072960 w 2509688"/>
                <a:gd name="connsiteY25" fmla="*/ 1464029 h 1491324"/>
                <a:gd name="connsiteX26" fmla="*/ 2209437 w 2509688"/>
                <a:gd name="connsiteY26" fmla="*/ 1436733 h 1491324"/>
                <a:gd name="connsiteX27" fmla="*/ 2304972 w 2509688"/>
                <a:gd name="connsiteY27" fmla="*/ 1341199 h 1491324"/>
                <a:gd name="connsiteX28" fmla="*/ 2359563 w 2509688"/>
                <a:gd name="connsiteY28" fmla="*/ 1286608 h 1491324"/>
                <a:gd name="connsiteX29" fmla="*/ 2400506 w 2509688"/>
                <a:gd name="connsiteY29" fmla="*/ 1232017 h 1491324"/>
                <a:gd name="connsiteX30" fmla="*/ 2441449 w 2509688"/>
                <a:gd name="connsiteY30" fmla="*/ 1109187 h 1491324"/>
                <a:gd name="connsiteX31" fmla="*/ 2468745 w 2509688"/>
                <a:gd name="connsiteY31" fmla="*/ 1027300 h 1491324"/>
                <a:gd name="connsiteX32" fmla="*/ 2509688 w 2509688"/>
                <a:gd name="connsiteY32" fmla="*/ 890823 h 1491324"/>
                <a:gd name="connsiteX33" fmla="*/ 2496040 w 2509688"/>
                <a:gd name="connsiteY33" fmla="*/ 563276 h 1491324"/>
                <a:gd name="connsiteX34" fmla="*/ 2468745 w 2509688"/>
                <a:gd name="connsiteY34" fmla="*/ 508685 h 1491324"/>
                <a:gd name="connsiteX35" fmla="*/ 2455097 w 2509688"/>
                <a:gd name="connsiteY35" fmla="*/ 467742 h 1491324"/>
                <a:gd name="connsiteX36" fmla="*/ 2427802 w 2509688"/>
                <a:gd name="connsiteY36" fmla="*/ 399503 h 1491324"/>
                <a:gd name="connsiteX37" fmla="*/ 2386858 w 2509688"/>
                <a:gd name="connsiteY37" fmla="*/ 303969 h 1491324"/>
                <a:gd name="connsiteX38" fmla="*/ 2318620 w 2509688"/>
                <a:gd name="connsiteY38" fmla="*/ 249378 h 1491324"/>
                <a:gd name="connsiteX39" fmla="*/ 2264028 w 2509688"/>
                <a:gd name="connsiteY39" fmla="*/ 194787 h 1491324"/>
                <a:gd name="connsiteX40" fmla="*/ 2154846 w 2509688"/>
                <a:gd name="connsiteY40" fmla="*/ 140196 h 1491324"/>
                <a:gd name="connsiteX41" fmla="*/ 2072960 w 2509688"/>
                <a:gd name="connsiteY41" fmla="*/ 85605 h 1491324"/>
                <a:gd name="connsiteX42" fmla="*/ 1745414 w 2509688"/>
                <a:gd name="connsiteY42" fmla="*/ 44662 h 1491324"/>
                <a:gd name="connsiteX43" fmla="*/ 1622584 w 2509688"/>
                <a:gd name="connsiteY43" fmla="*/ 17366 h 1491324"/>
                <a:gd name="connsiteX44" fmla="*/ 1567993 w 2509688"/>
                <a:gd name="connsiteY44" fmla="*/ 3718 h 1491324"/>
                <a:gd name="connsiteX45" fmla="*/ 1322333 w 2509688"/>
                <a:gd name="connsiteY45" fmla="*/ 3718 h 149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09688" h="1491324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6629041" y="1676119"/>
              <a:ext cx="1300980" cy="761818"/>
            </a:xfrm>
            <a:custGeom>
              <a:avLst/>
              <a:gdLst>
                <a:gd name="connsiteX0" fmla="*/ 1322333 w 2509688"/>
                <a:gd name="connsiteY0" fmla="*/ 3718 h 1491324"/>
                <a:gd name="connsiteX1" fmla="*/ 926548 w 2509688"/>
                <a:gd name="connsiteY1" fmla="*/ 17366 h 1491324"/>
                <a:gd name="connsiteX2" fmla="*/ 844661 w 2509688"/>
                <a:gd name="connsiteY2" fmla="*/ 58309 h 1491324"/>
                <a:gd name="connsiteX3" fmla="*/ 803718 w 2509688"/>
                <a:gd name="connsiteY3" fmla="*/ 71957 h 1491324"/>
                <a:gd name="connsiteX4" fmla="*/ 735479 w 2509688"/>
                <a:gd name="connsiteY4" fmla="*/ 99253 h 1491324"/>
                <a:gd name="connsiteX5" fmla="*/ 653593 w 2509688"/>
                <a:gd name="connsiteY5" fmla="*/ 167491 h 1491324"/>
                <a:gd name="connsiteX6" fmla="*/ 571706 w 2509688"/>
                <a:gd name="connsiteY6" fmla="*/ 235730 h 1491324"/>
                <a:gd name="connsiteX7" fmla="*/ 462524 w 2509688"/>
                <a:gd name="connsiteY7" fmla="*/ 344912 h 1491324"/>
                <a:gd name="connsiteX8" fmla="*/ 435228 w 2509688"/>
                <a:gd name="connsiteY8" fmla="*/ 399503 h 1491324"/>
                <a:gd name="connsiteX9" fmla="*/ 407933 w 2509688"/>
                <a:gd name="connsiteY9" fmla="*/ 481390 h 1491324"/>
                <a:gd name="connsiteX10" fmla="*/ 394285 w 2509688"/>
                <a:gd name="connsiteY10" fmla="*/ 522333 h 1491324"/>
                <a:gd name="connsiteX11" fmla="*/ 380637 w 2509688"/>
                <a:gd name="connsiteY11" fmla="*/ 576924 h 1491324"/>
                <a:gd name="connsiteX12" fmla="*/ 353342 w 2509688"/>
                <a:gd name="connsiteY12" fmla="*/ 658811 h 1491324"/>
                <a:gd name="connsiteX13" fmla="*/ 326046 w 2509688"/>
                <a:gd name="connsiteY13" fmla="*/ 754345 h 1491324"/>
                <a:gd name="connsiteX14" fmla="*/ 203217 w 2509688"/>
                <a:gd name="connsiteY14" fmla="*/ 808936 h 1491324"/>
                <a:gd name="connsiteX15" fmla="*/ 121330 w 2509688"/>
                <a:gd name="connsiteY15" fmla="*/ 849879 h 1491324"/>
                <a:gd name="connsiteX16" fmla="*/ 94034 w 2509688"/>
                <a:gd name="connsiteY16" fmla="*/ 1272960 h 1491324"/>
                <a:gd name="connsiteX17" fmla="*/ 175921 w 2509688"/>
                <a:gd name="connsiteY17" fmla="*/ 1300256 h 1491324"/>
                <a:gd name="connsiteX18" fmla="*/ 216864 w 2509688"/>
                <a:gd name="connsiteY18" fmla="*/ 1327551 h 1491324"/>
                <a:gd name="connsiteX19" fmla="*/ 285103 w 2509688"/>
                <a:gd name="connsiteY19" fmla="*/ 1354847 h 1491324"/>
                <a:gd name="connsiteX20" fmla="*/ 407933 w 2509688"/>
                <a:gd name="connsiteY20" fmla="*/ 1382142 h 1491324"/>
                <a:gd name="connsiteX21" fmla="*/ 1281390 w 2509688"/>
                <a:gd name="connsiteY21" fmla="*/ 1409438 h 1491324"/>
                <a:gd name="connsiteX22" fmla="*/ 1390572 w 2509688"/>
                <a:gd name="connsiteY22" fmla="*/ 1450381 h 1491324"/>
                <a:gd name="connsiteX23" fmla="*/ 1445163 w 2509688"/>
                <a:gd name="connsiteY23" fmla="*/ 1491324 h 1491324"/>
                <a:gd name="connsiteX24" fmla="*/ 2032017 w 2509688"/>
                <a:gd name="connsiteY24" fmla="*/ 1477676 h 1491324"/>
                <a:gd name="connsiteX25" fmla="*/ 2072960 w 2509688"/>
                <a:gd name="connsiteY25" fmla="*/ 1464029 h 1491324"/>
                <a:gd name="connsiteX26" fmla="*/ 2209437 w 2509688"/>
                <a:gd name="connsiteY26" fmla="*/ 1436733 h 1491324"/>
                <a:gd name="connsiteX27" fmla="*/ 2304972 w 2509688"/>
                <a:gd name="connsiteY27" fmla="*/ 1341199 h 1491324"/>
                <a:gd name="connsiteX28" fmla="*/ 2359563 w 2509688"/>
                <a:gd name="connsiteY28" fmla="*/ 1286608 h 1491324"/>
                <a:gd name="connsiteX29" fmla="*/ 2400506 w 2509688"/>
                <a:gd name="connsiteY29" fmla="*/ 1232017 h 1491324"/>
                <a:gd name="connsiteX30" fmla="*/ 2441449 w 2509688"/>
                <a:gd name="connsiteY30" fmla="*/ 1109187 h 1491324"/>
                <a:gd name="connsiteX31" fmla="*/ 2468745 w 2509688"/>
                <a:gd name="connsiteY31" fmla="*/ 1027300 h 1491324"/>
                <a:gd name="connsiteX32" fmla="*/ 2509688 w 2509688"/>
                <a:gd name="connsiteY32" fmla="*/ 890823 h 1491324"/>
                <a:gd name="connsiteX33" fmla="*/ 2496040 w 2509688"/>
                <a:gd name="connsiteY33" fmla="*/ 563276 h 1491324"/>
                <a:gd name="connsiteX34" fmla="*/ 2468745 w 2509688"/>
                <a:gd name="connsiteY34" fmla="*/ 508685 h 1491324"/>
                <a:gd name="connsiteX35" fmla="*/ 2455097 w 2509688"/>
                <a:gd name="connsiteY35" fmla="*/ 467742 h 1491324"/>
                <a:gd name="connsiteX36" fmla="*/ 2427802 w 2509688"/>
                <a:gd name="connsiteY36" fmla="*/ 399503 h 1491324"/>
                <a:gd name="connsiteX37" fmla="*/ 2386858 w 2509688"/>
                <a:gd name="connsiteY37" fmla="*/ 303969 h 1491324"/>
                <a:gd name="connsiteX38" fmla="*/ 2318620 w 2509688"/>
                <a:gd name="connsiteY38" fmla="*/ 249378 h 1491324"/>
                <a:gd name="connsiteX39" fmla="*/ 2264028 w 2509688"/>
                <a:gd name="connsiteY39" fmla="*/ 194787 h 1491324"/>
                <a:gd name="connsiteX40" fmla="*/ 2154846 w 2509688"/>
                <a:gd name="connsiteY40" fmla="*/ 140196 h 1491324"/>
                <a:gd name="connsiteX41" fmla="*/ 2072960 w 2509688"/>
                <a:gd name="connsiteY41" fmla="*/ 85605 h 1491324"/>
                <a:gd name="connsiteX42" fmla="*/ 1745414 w 2509688"/>
                <a:gd name="connsiteY42" fmla="*/ 44662 h 1491324"/>
                <a:gd name="connsiteX43" fmla="*/ 1622584 w 2509688"/>
                <a:gd name="connsiteY43" fmla="*/ 17366 h 1491324"/>
                <a:gd name="connsiteX44" fmla="*/ 1567993 w 2509688"/>
                <a:gd name="connsiteY44" fmla="*/ 3718 h 1491324"/>
                <a:gd name="connsiteX45" fmla="*/ 1322333 w 2509688"/>
                <a:gd name="connsiteY45" fmla="*/ 3718 h 149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09688" h="1491324">
                  <a:moveTo>
                    <a:pt x="1322333" y="3718"/>
                  </a:moveTo>
                  <a:cubicBezTo>
                    <a:pt x="1215426" y="5993"/>
                    <a:pt x="1058298" y="9131"/>
                    <a:pt x="926548" y="17366"/>
                  </a:cubicBezTo>
                  <a:cubicBezTo>
                    <a:pt x="887347" y="19816"/>
                    <a:pt x="877847" y="41716"/>
                    <a:pt x="844661" y="58309"/>
                  </a:cubicBezTo>
                  <a:cubicBezTo>
                    <a:pt x="831794" y="64743"/>
                    <a:pt x="817188" y="66906"/>
                    <a:pt x="803718" y="71957"/>
                  </a:cubicBezTo>
                  <a:cubicBezTo>
                    <a:pt x="780779" y="80559"/>
                    <a:pt x="757391" y="88297"/>
                    <a:pt x="735479" y="99253"/>
                  </a:cubicBezTo>
                  <a:cubicBezTo>
                    <a:pt x="690147" y="121919"/>
                    <a:pt x="692401" y="132995"/>
                    <a:pt x="653593" y="167491"/>
                  </a:cubicBezTo>
                  <a:cubicBezTo>
                    <a:pt x="627037" y="191096"/>
                    <a:pt x="597743" y="211553"/>
                    <a:pt x="571706" y="235730"/>
                  </a:cubicBezTo>
                  <a:cubicBezTo>
                    <a:pt x="533990" y="270752"/>
                    <a:pt x="485542" y="298877"/>
                    <a:pt x="462524" y="344912"/>
                  </a:cubicBezTo>
                  <a:cubicBezTo>
                    <a:pt x="453425" y="363109"/>
                    <a:pt x="442784" y="380613"/>
                    <a:pt x="435228" y="399503"/>
                  </a:cubicBezTo>
                  <a:cubicBezTo>
                    <a:pt x="424542" y="426217"/>
                    <a:pt x="417031" y="454094"/>
                    <a:pt x="407933" y="481390"/>
                  </a:cubicBezTo>
                  <a:cubicBezTo>
                    <a:pt x="403384" y="495038"/>
                    <a:pt x="397774" y="508377"/>
                    <a:pt x="394285" y="522333"/>
                  </a:cubicBezTo>
                  <a:cubicBezTo>
                    <a:pt x="389736" y="540530"/>
                    <a:pt x="386027" y="558958"/>
                    <a:pt x="380637" y="576924"/>
                  </a:cubicBezTo>
                  <a:cubicBezTo>
                    <a:pt x="372369" y="604483"/>
                    <a:pt x="360320" y="630898"/>
                    <a:pt x="353342" y="658811"/>
                  </a:cubicBezTo>
                  <a:cubicBezTo>
                    <a:pt x="352450" y="662378"/>
                    <a:pt x="333166" y="745445"/>
                    <a:pt x="326046" y="754345"/>
                  </a:cubicBezTo>
                  <a:cubicBezTo>
                    <a:pt x="299281" y="787801"/>
                    <a:pt x="233802" y="793644"/>
                    <a:pt x="203217" y="808936"/>
                  </a:cubicBezTo>
                  <a:lnTo>
                    <a:pt x="121330" y="849879"/>
                  </a:lnTo>
                  <a:cubicBezTo>
                    <a:pt x="0" y="971212"/>
                    <a:pt x="15377" y="935857"/>
                    <a:pt x="94034" y="1272960"/>
                  </a:cubicBezTo>
                  <a:cubicBezTo>
                    <a:pt x="100572" y="1300980"/>
                    <a:pt x="151981" y="1284296"/>
                    <a:pt x="175921" y="1300256"/>
                  </a:cubicBezTo>
                  <a:cubicBezTo>
                    <a:pt x="189569" y="1309354"/>
                    <a:pt x="202193" y="1320216"/>
                    <a:pt x="216864" y="1327551"/>
                  </a:cubicBezTo>
                  <a:cubicBezTo>
                    <a:pt x="238776" y="1338507"/>
                    <a:pt x="262164" y="1346245"/>
                    <a:pt x="285103" y="1354847"/>
                  </a:cubicBezTo>
                  <a:cubicBezTo>
                    <a:pt x="328425" y="1371093"/>
                    <a:pt x="357779" y="1377962"/>
                    <a:pt x="407933" y="1382142"/>
                  </a:cubicBezTo>
                  <a:cubicBezTo>
                    <a:pt x="657547" y="1402943"/>
                    <a:pt x="1094905" y="1405384"/>
                    <a:pt x="1281390" y="1409438"/>
                  </a:cubicBezTo>
                  <a:cubicBezTo>
                    <a:pt x="1312038" y="1419654"/>
                    <a:pt x="1366087" y="1436778"/>
                    <a:pt x="1390572" y="1450381"/>
                  </a:cubicBezTo>
                  <a:cubicBezTo>
                    <a:pt x="1410456" y="1461428"/>
                    <a:pt x="1426966" y="1477676"/>
                    <a:pt x="1445163" y="1491324"/>
                  </a:cubicBezTo>
                  <a:cubicBezTo>
                    <a:pt x="1640781" y="1486775"/>
                    <a:pt x="1836531" y="1486175"/>
                    <a:pt x="2032017" y="1477676"/>
                  </a:cubicBezTo>
                  <a:cubicBezTo>
                    <a:pt x="2046389" y="1477051"/>
                    <a:pt x="2059128" y="1467981"/>
                    <a:pt x="2072960" y="1464029"/>
                  </a:cubicBezTo>
                  <a:cubicBezTo>
                    <a:pt x="2129970" y="1447741"/>
                    <a:pt x="2145085" y="1447459"/>
                    <a:pt x="2209437" y="1436733"/>
                  </a:cubicBezTo>
                  <a:lnTo>
                    <a:pt x="2304972" y="1341199"/>
                  </a:lnTo>
                  <a:cubicBezTo>
                    <a:pt x="2323169" y="1323002"/>
                    <a:pt x="2344122" y="1307196"/>
                    <a:pt x="2359563" y="1286608"/>
                  </a:cubicBezTo>
                  <a:lnTo>
                    <a:pt x="2400506" y="1232017"/>
                  </a:lnTo>
                  <a:lnTo>
                    <a:pt x="2441449" y="1109187"/>
                  </a:lnTo>
                  <a:lnTo>
                    <a:pt x="2468745" y="1027300"/>
                  </a:lnTo>
                  <a:cubicBezTo>
                    <a:pt x="2489371" y="944796"/>
                    <a:pt x="2476462" y="990504"/>
                    <a:pt x="2509688" y="890823"/>
                  </a:cubicBezTo>
                  <a:cubicBezTo>
                    <a:pt x="2505139" y="781641"/>
                    <a:pt x="2507682" y="671931"/>
                    <a:pt x="2496040" y="563276"/>
                  </a:cubicBezTo>
                  <a:cubicBezTo>
                    <a:pt x="2493873" y="543047"/>
                    <a:pt x="2476759" y="527385"/>
                    <a:pt x="2468745" y="508685"/>
                  </a:cubicBezTo>
                  <a:cubicBezTo>
                    <a:pt x="2463078" y="495462"/>
                    <a:pt x="2460148" y="481212"/>
                    <a:pt x="2455097" y="467742"/>
                  </a:cubicBezTo>
                  <a:cubicBezTo>
                    <a:pt x="2446495" y="444803"/>
                    <a:pt x="2436404" y="422442"/>
                    <a:pt x="2427802" y="399503"/>
                  </a:cubicBezTo>
                  <a:cubicBezTo>
                    <a:pt x="2416744" y="370014"/>
                    <a:pt x="2407827" y="327933"/>
                    <a:pt x="2386858" y="303969"/>
                  </a:cubicBezTo>
                  <a:cubicBezTo>
                    <a:pt x="2367676" y="282047"/>
                    <a:pt x="2340391" y="268730"/>
                    <a:pt x="2318620" y="249378"/>
                  </a:cubicBezTo>
                  <a:cubicBezTo>
                    <a:pt x="2299386" y="232281"/>
                    <a:pt x="2284342" y="210587"/>
                    <a:pt x="2264028" y="194787"/>
                  </a:cubicBezTo>
                  <a:cubicBezTo>
                    <a:pt x="2215683" y="157185"/>
                    <a:pt x="2203476" y="156406"/>
                    <a:pt x="2154846" y="140196"/>
                  </a:cubicBezTo>
                  <a:cubicBezTo>
                    <a:pt x="2127551" y="121999"/>
                    <a:pt x="2104785" y="93562"/>
                    <a:pt x="2072960" y="85605"/>
                  </a:cubicBezTo>
                  <a:cubicBezTo>
                    <a:pt x="1929660" y="49779"/>
                    <a:pt x="2037033" y="73823"/>
                    <a:pt x="1745414" y="44662"/>
                  </a:cubicBezTo>
                  <a:lnTo>
                    <a:pt x="1622584" y="17366"/>
                  </a:lnTo>
                  <a:cubicBezTo>
                    <a:pt x="1604307" y="13148"/>
                    <a:pt x="1586731" y="4570"/>
                    <a:pt x="1567993" y="3718"/>
                  </a:cubicBezTo>
                  <a:cubicBezTo>
                    <a:pt x="1486191" y="0"/>
                    <a:pt x="1429240" y="1443"/>
                    <a:pt x="1322333" y="3718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7" name="Straight Connector 86"/>
            <p:cNvCxnSpPr>
              <a:stCxn id="84" idx="32"/>
              <a:endCxn id="85" idx="32"/>
            </p:cNvCxnSpPr>
            <p:nvPr/>
          </p:nvCxnSpPr>
          <p:spPr>
            <a:xfrm flipH="1" flipV="1">
              <a:off x="7930021" y="2130497"/>
              <a:ext cx="322987" cy="8364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5" idx="15"/>
              <a:endCxn id="84" idx="10"/>
            </p:cNvCxnSpPr>
            <p:nvPr/>
          </p:nvCxnSpPr>
          <p:spPr>
            <a:xfrm flipH="1" flipV="1">
              <a:off x="6434797" y="1897656"/>
              <a:ext cx="257486" cy="212495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8"/>
            <a:ext cx="6019800" cy="4992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4" y="1228165"/>
            <a:ext cx="3021106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8" y="1417799"/>
            <a:ext cx="4281582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79" y="2141727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7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0"/>
            <a:ext cx="1201078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5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 descr="C:\Users\Dan\Dropbox\Office\CS 188\Ketrina Art\CSPs\MapColoring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05018" y="4178300"/>
            <a:ext cx="3929782" cy="2070100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2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0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Formulation 1:</a:t>
            </a:r>
          </a:p>
          <a:p>
            <a:pPr lvl="1" eaLnBrk="1" hangingPunct="1"/>
            <a:r>
              <a:rPr lang="en-US" dirty="0" smtClean="0"/>
              <a:t>Variables:</a:t>
            </a:r>
          </a:p>
          <a:p>
            <a:pPr lvl="1" eaLnBrk="1" hangingPunct="1"/>
            <a:r>
              <a:rPr lang="en-US" dirty="0" smtClean="0"/>
              <a:t>Domains:</a:t>
            </a:r>
          </a:p>
          <a:p>
            <a:pPr lvl="1" eaLnBrk="1" hangingPunct="1"/>
            <a:r>
              <a:rPr lang="en-US" dirty="0" smtClean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5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5" y="2135562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0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8" y="4132556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 descr="C:\Users\Dan\Dropbox\Office\CS 188\Ketrina Art\CSPs\NQueen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13378" y="1219200"/>
            <a:ext cx="4378622" cy="2362200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0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Formulation 2:</a:t>
            </a:r>
          </a:p>
          <a:p>
            <a:pPr lvl="1" eaLnBrk="1" hangingPunct="1"/>
            <a:r>
              <a:rPr lang="en-US" dirty="0" smtClean="0"/>
              <a:t>Variables:</a:t>
            </a:r>
          </a:p>
          <a:p>
            <a:pPr lvl="4"/>
            <a:endParaRPr lang="en-US" dirty="0" smtClean="0"/>
          </a:p>
          <a:p>
            <a:pPr lvl="1" eaLnBrk="1" hangingPunct="1"/>
            <a:r>
              <a:rPr lang="en-US" dirty="0" smtClean="0"/>
              <a:t>Domains:</a:t>
            </a:r>
          </a:p>
          <a:p>
            <a:pPr lvl="4"/>
            <a:endParaRPr lang="en-US" dirty="0" smtClean="0"/>
          </a:p>
          <a:p>
            <a:pPr lvl="1" eaLnBrk="1" hangingPunct="1"/>
            <a:r>
              <a:rPr lang="en-US" dirty="0" smtClean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0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0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0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0" y="3022133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1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0" y="2209801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8" y="2667001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8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7"/>
            <a:ext cx="1905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3"/>
            <a:ext cx="1371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(Q_i, Q_j) \in \{(11, 23), (11, 24), \ldots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2"/>
  <p:tag name="PICTUREFILESIZE" val="19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11, 12, 13, \ldots $\\$\phantom{\{}21, \ldots NN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6"/>
  <p:tag name="PICTUREFILESIZE" val="1006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32137</TotalTime>
  <Words>2232</Words>
  <Application>Microsoft Office PowerPoint</Application>
  <PresentationFormat>Widescreen</PresentationFormat>
  <Paragraphs>504</Paragraphs>
  <Slides>57</Slides>
  <Notes>11</Notes>
  <HiddenSlides>21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ＭＳ Ｐゴシック</vt:lpstr>
      <vt:lpstr>Arial</vt:lpstr>
      <vt:lpstr>Calibri</vt:lpstr>
      <vt:lpstr>Symbol</vt:lpstr>
      <vt:lpstr>Times New Roman</vt:lpstr>
      <vt:lpstr>Wingdings</vt:lpstr>
      <vt:lpstr>dan-berkeley-nlp-v1</vt:lpstr>
      <vt:lpstr>Announcements</vt:lpstr>
      <vt:lpstr>CS 188: Artificial Intelligence </vt:lpstr>
      <vt:lpstr>What is Search For?</vt:lpstr>
      <vt:lpstr>Constraint Satisfaction Problems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Screenshot of Demo N-Queens</vt:lpstr>
      <vt:lpstr>Example: Cryptarithmetic</vt:lpstr>
      <vt:lpstr>Example: Sudoku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Video of Demo Coloring – Backtracking</vt:lpstr>
      <vt:lpstr>Backtracking Example</vt:lpstr>
      <vt:lpstr>Backtracking Search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Video of Demo Arc Consistency – CSP Applet – n Queens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Ordering</vt:lpstr>
      <vt:lpstr>Ordering: Minimum Remaining Values</vt:lpstr>
      <vt:lpstr>Ordering: Least Constraining Value</vt:lpstr>
      <vt:lpstr>Demo: Backtracking + AC + Ordering</vt:lpstr>
      <vt:lpstr>PowerPoint Presentation</vt:lpstr>
      <vt:lpstr>Constraint Satisfaction Problems</vt:lpstr>
      <vt:lpstr>Degree Heuristic</vt:lpstr>
      <vt:lpstr>Example: N-Queens</vt:lpstr>
      <vt:lpstr>5 Minute Break</vt:lpstr>
      <vt:lpstr>Waltz on Simple Scenes</vt:lpstr>
      <vt:lpstr>Legal Junctions</vt:lpstr>
      <vt:lpstr>Improving Backtracking</vt:lpstr>
      <vt:lpstr>Forward Checking</vt:lpstr>
      <vt:lpstr>Constraint Propagation</vt:lpstr>
      <vt:lpstr>Arc Consistency</vt:lpstr>
      <vt:lpstr>Arc Consistency</vt:lpstr>
      <vt:lpstr>Limitations of Arc Consistency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klein</cp:lastModifiedBy>
  <cp:revision>2100</cp:revision>
  <cp:lastPrinted>2013-09-10T05:49:32Z</cp:lastPrinted>
  <dcterms:created xsi:type="dcterms:W3CDTF">2004-08-27T04:16:05Z</dcterms:created>
  <dcterms:modified xsi:type="dcterms:W3CDTF">2018-09-04T05:07:26Z</dcterms:modified>
</cp:coreProperties>
</file>